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2" r:id="rId2"/>
    <p:sldId id="268" r:id="rId3"/>
    <p:sldId id="270" r:id="rId4"/>
    <p:sldId id="271" r:id="rId5"/>
    <p:sldId id="272" r:id="rId6"/>
    <p:sldId id="273" r:id="rId7"/>
    <p:sldId id="279" r:id="rId8"/>
    <p:sldId id="278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FF6600"/>
    <a:srgbClr val="FF531D"/>
    <a:srgbClr val="412DD3"/>
    <a:srgbClr val="392377"/>
    <a:srgbClr val="3333CC"/>
    <a:srgbClr val="25289F"/>
    <a:srgbClr val="B6C5E6"/>
    <a:srgbClr val="DFDDDF"/>
    <a:srgbClr val="928C7A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48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FB98-140F-472C-A300-819A7CCC43D2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0ADBE-FD57-4CC1-AB06-984FACA6E4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0836B3-A166-4989-BA68-55BC7F10237A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D8230-B332-47E5-A8E7-1312960B43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D8230-B332-47E5-A8E7-1312960B438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14448-B1F5-49B4-B053-77258ADA5E98}" type="datetimeFigureOut">
              <a:rPr lang="ko-KR" altLang="en-US" smtClean="0"/>
              <a:pPr/>
              <a:t>2017-03-24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_x76953296" descr="EMB000035e0be3b"/>
          <p:cNvPicPr>
            <a:picLocks noChangeAspect="1" noChangeArrowheads="1"/>
          </p:cNvPicPr>
          <p:nvPr/>
        </p:nvPicPr>
        <p:blipFill>
          <a:blip r:embed="rId2"/>
          <a:srcRect t="61436" b="8669"/>
          <a:stretch>
            <a:fillRect/>
          </a:stretch>
        </p:blipFill>
        <p:spPr bwMode="auto">
          <a:xfrm>
            <a:off x="1" y="3143248"/>
            <a:ext cx="9144000" cy="3714752"/>
          </a:xfrm>
          <a:prstGeom prst="rect">
            <a:avLst/>
          </a:prstGeom>
          <a:noFill/>
        </p:spPr>
      </p:pic>
      <p:pic>
        <p:nvPicPr>
          <p:cNvPr id="1027" name="_x131922608" descr="EMB000035e0be3b"/>
          <p:cNvPicPr>
            <a:picLocks noChangeAspect="1" noChangeArrowheads="1"/>
          </p:cNvPicPr>
          <p:nvPr/>
        </p:nvPicPr>
        <p:blipFill>
          <a:blip r:embed="rId2"/>
          <a:srcRect t="2156" r="7745" b="54393"/>
          <a:stretch>
            <a:fillRect/>
          </a:stretch>
        </p:blipFill>
        <p:spPr bwMode="auto">
          <a:xfrm>
            <a:off x="0" y="0"/>
            <a:ext cx="4234860" cy="2676140"/>
          </a:xfrm>
          <a:prstGeom prst="rect">
            <a:avLst/>
          </a:prstGeom>
          <a:noFill/>
        </p:spPr>
      </p:pic>
      <p:pic>
        <p:nvPicPr>
          <p:cNvPr id="7" name="_x86648016" descr="EMB0000303033f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72462" y="117914"/>
            <a:ext cx="864668" cy="3106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0" y="2643182"/>
            <a:ext cx="3500430" cy="52322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  프로젝트 계획서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7158" y="5774312"/>
            <a:ext cx="592935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예술가명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(</a:t>
            </a:r>
            <a:r>
              <a:rPr lang="ko-KR" alt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그룹명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) :  </a:t>
            </a:r>
            <a:r>
              <a:rPr lang="ko-KR" altLang="en-US" b="1" dirty="0" smtClean="0">
                <a:solidFill>
                  <a:srgbClr val="FF531D"/>
                </a:solidFill>
                <a:latin typeface="+mn-ea"/>
              </a:rPr>
              <a:t>기입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7158" y="6131502"/>
            <a:ext cx="592935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프로젝트명</a:t>
            </a:r>
            <a:r>
              <a:rPr lang="ko-KR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:  </a:t>
            </a:r>
            <a:r>
              <a:rPr lang="ko-KR" altLang="en-US" b="1" dirty="0" smtClean="0">
                <a:solidFill>
                  <a:srgbClr val="FF531D"/>
                </a:solidFill>
                <a:latin typeface="+mn-ea"/>
              </a:rPr>
              <a:t>기입</a:t>
            </a:r>
            <a:r>
              <a:rPr lang="en-US" altLang="ko-KR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_x86648016" descr="EMB0000303033f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462" y="117914"/>
            <a:ext cx="864668" cy="31069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42910" y="1087922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목차</a:t>
            </a:r>
            <a:endParaRPr lang="en-US" altLang="ko-KR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86712" y="3389327"/>
            <a:ext cx="3786214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1.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본인이 생각하는 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‘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커뮤니티아트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’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의 의미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786712" y="4016880"/>
            <a:ext cx="1643074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2.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프로젝트 소개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786712" y="4677471"/>
            <a:ext cx="1214446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3.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진행계획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86712" y="5320413"/>
            <a:ext cx="1214446" cy="3231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just">
              <a:buClr>
                <a:schemeClr val="bg1"/>
              </a:buClr>
            </a:pP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4.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rPr>
              <a:t>기대효과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  <a:cs typeface="Yoon 윤고딕 760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rot="5400000" flipH="1" flipV="1">
            <a:off x="-721541" y="3702869"/>
            <a:ext cx="5019698" cy="4740"/>
          </a:xfrm>
          <a:prstGeom prst="line">
            <a:avLst/>
          </a:prstGeom>
          <a:ln>
            <a:solidFill>
              <a:schemeClr val="tx1"/>
            </a:solidFill>
            <a:headEnd type="oval" w="lg" len="lg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142844" y="142852"/>
            <a:ext cx="7429552" cy="6572296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ko-KR" sz="1100" dirty="0" smtClean="0">
                <a:solidFill>
                  <a:schemeClr val="tx1"/>
                </a:solidFill>
              </a:rPr>
              <a:t>‘</a:t>
            </a:r>
            <a:r>
              <a:rPr lang="ko-KR" altLang="en-US" sz="1100" dirty="0" smtClean="0">
                <a:solidFill>
                  <a:schemeClr val="tx1"/>
                </a:solidFill>
              </a:rPr>
              <a:t>커뮤니티아트</a:t>
            </a:r>
            <a:r>
              <a:rPr lang="en-US" altLang="ko-KR" sz="1100" dirty="0" smtClean="0">
                <a:solidFill>
                  <a:schemeClr val="tx1"/>
                </a:solidFill>
              </a:rPr>
              <a:t>’</a:t>
            </a:r>
            <a:r>
              <a:rPr lang="ko-KR" altLang="en-US" sz="1100" dirty="0" smtClean="0">
                <a:solidFill>
                  <a:schemeClr val="tx1"/>
                </a:solidFill>
              </a:rPr>
              <a:t>의 정의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지향점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목표 등에 대한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생각을 서술해주시기 바랍니다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                       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1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  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algn="just"/>
            <a:endParaRPr lang="en-US" altLang="ko-KR" sz="1100" dirty="0" smtClean="0">
              <a:solidFill>
                <a:schemeClr val="tx1"/>
              </a:solidFill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29" name="직사각형 28"/>
            <p:cNvSpPr/>
            <p:nvPr/>
          </p:nvSpPr>
          <p:spPr>
            <a:xfrm>
              <a:off x="7644627" y="2143116"/>
              <a:ext cx="1337447" cy="577081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1.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본인이 생각하는 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‘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커뮤니티아트</a:t>
              </a: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’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34" name="직선 연결선 33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그룹 11"/>
          <p:cNvGrpSpPr/>
          <p:nvPr/>
        </p:nvGrpSpPr>
        <p:grpSpPr>
          <a:xfrm>
            <a:off x="7500958" y="0"/>
            <a:ext cx="1643042" cy="6819900"/>
            <a:chOff x="7500958" y="0"/>
            <a:chExt cx="1643042" cy="6819900"/>
          </a:xfrm>
        </p:grpSpPr>
        <p:sp>
          <p:nvSpPr>
            <p:cNvPr id="10" name="직사각형 9"/>
            <p:cNvSpPr/>
            <p:nvPr/>
          </p:nvSpPr>
          <p:spPr>
            <a:xfrm>
              <a:off x="7715271" y="0"/>
              <a:ext cx="1428729" cy="6819900"/>
            </a:xfrm>
            <a:prstGeom prst="rect">
              <a:avLst/>
            </a:prstGeom>
            <a:noFill/>
            <a:ln w="19050">
              <a:solidFill>
                <a:srgbClr val="FF531D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설명선 2 10"/>
            <p:cNvSpPr/>
            <p:nvPr/>
          </p:nvSpPr>
          <p:spPr>
            <a:xfrm flipH="1">
              <a:off x="7500958" y="428604"/>
              <a:ext cx="1500198" cy="642942"/>
            </a:xfrm>
            <a:prstGeom prst="borderCallout2">
              <a:avLst>
                <a:gd name="adj1" fmla="val 105268"/>
                <a:gd name="adj2" fmla="val 50112"/>
                <a:gd name="adj3" fmla="val 173119"/>
                <a:gd name="adj4" fmla="val 60625"/>
                <a:gd name="adj5" fmla="val 221389"/>
                <a:gd name="adj6" fmla="val 85463"/>
              </a:avLst>
            </a:prstGeom>
            <a:solidFill>
              <a:srgbClr val="FFFF00"/>
            </a:solidFill>
            <a:ln w="3175">
              <a:solidFill>
                <a:schemeClr val="tx1"/>
              </a:solidFill>
              <a:tailEnd w="lg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본 목차는</a:t>
              </a:r>
              <a:endParaRPr lang="en-US" altLang="ko-KR" sz="1200" b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200" b="1" dirty="0" smtClean="0">
                  <a:solidFill>
                    <a:schemeClr val="tx1"/>
                  </a:solidFill>
                </a:rPr>
                <a:t>삭제하지 마세요</a:t>
              </a:r>
              <a:r>
                <a:rPr lang="en-US" altLang="ko-KR" sz="1200" b="1" dirty="0" smtClean="0">
                  <a:solidFill>
                    <a:schemeClr val="tx1"/>
                  </a:solidFill>
                </a:rPr>
                <a:t>.</a:t>
              </a:r>
              <a:endParaRPr lang="ko-KR" altLang="en-US" sz="1200" b="1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42844" y="142852"/>
            <a:ext cx="7429552" cy="4001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2000" b="1" dirty="0" err="1" smtClean="0">
                <a:solidFill>
                  <a:schemeClr val="bg1"/>
                </a:solidFill>
                <a:latin typeface="+mj-ea"/>
                <a:ea typeface="+mj-ea"/>
              </a:rPr>
              <a:t>프로젝트명</a:t>
            </a:r>
            <a:r>
              <a:rPr lang="ko-KR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ko-KR" sz="2000" b="1" dirty="0" smtClean="0">
                <a:solidFill>
                  <a:schemeClr val="bg1"/>
                </a:solidFill>
                <a:latin typeface="+mj-ea"/>
                <a:ea typeface="+mj-ea"/>
              </a:rPr>
              <a:t>:  </a:t>
            </a:r>
            <a:r>
              <a:rPr lang="ko-KR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기입해주세요</a:t>
            </a:r>
            <a:endParaRPr lang="en-US" altLang="ko-KR" sz="20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44" y="742874"/>
            <a:ext cx="785818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시발점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42844" y="1071546"/>
            <a:ext cx="7429552" cy="5643602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프로젝트 기획 계기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진행 취지 등을 기술해주시기 바랍니다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 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1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 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4" name="직사각형 13"/>
            <p:cNvSpPr/>
            <p:nvPr/>
          </p:nvSpPr>
          <p:spPr>
            <a:xfrm>
              <a:off x="7644627" y="2143116"/>
              <a:ext cx="1337447" cy="57708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1.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본인이 생각하는 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‘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커뮤니티아트</a:t>
              </a: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’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42844" y="142852"/>
            <a:ext cx="1714512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진행개요 및 내용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42844" y="571480"/>
            <a:ext cx="7429552" cy="357190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참여대상 </a:t>
            </a:r>
            <a:r>
              <a:rPr lang="en-US" altLang="ko-KR" sz="1100" dirty="0" smtClean="0">
                <a:solidFill>
                  <a:schemeClr val="tx1"/>
                </a:solidFill>
              </a:rPr>
              <a:t>: 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42844" y="1071546"/>
            <a:ext cx="7429552" cy="357190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100" dirty="0" smtClean="0">
                <a:solidFill>
                  <a:schemeClr val="tx1"/>
                </a:solidFill>
              </a:rPr>
              <a:t>진행기간 </a:t>
            </a:r>
            <a:r>
              <a:rPr lang="en-US" altLang="ko-KR" sz="1100" dirty="0" smtClean="0">
                <a:solidFill>
                  <a:schemeClr val="tx1"/>
                </a:solidFill>
              </a:rPr>
              <a:t>: 2017</a:t>
            </a:r>
            <a:r>
              <a:rPr lang="ko-KR" altLang="en-US" sz="1100" dirty="0" smtClean="0">
                <a:solidFill>
                  <a:schemeClr val="tx1"/>
                </a:solidFill>
              </a:rPr>
              <a:t>년    월   </a:t>
            </a:r>
            <a:r>
              <a:rPr lang="en-US" altLang="ko-KR" sz="1100" dirty="0" smtClean="0">
                <a:solidFill>
                  <a:schemeClr val="tx1"/>
                </a:solidFill>
              </a:rPr>
              <a:t>~    </a:t>
            </a:r>
            <a:r>
              <a:rPr lang="ko-KR" altLang="en-US" sz="1100" dirty="0" smtClean="0">
                <a:solidFill>
                  <a:schemeClr val="tx1"/>
                </a:solidFill>
              </a:rPr>
              <a:t>월</a:t>
            </a:r>
            <a:r>
              <a:rPr lang="en-US" altLang="ko-KR" sz="1100" dirty="0" smtClean="0">
                <a:solidFill>
                  <a:schemeClr val="tx1"/>
                </a:solidFill>
              </a:rPr>
              <a:t> </a:t>
            </a:r>
            <a:endParaRPr lang="ko-KR" altLang="en-US" sz="1100" dirty="0" smtClean="0">
              <a:solidFill>
                <a:schemeClr val="tx1"/>
              </a:solidFill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9" name="직사각형 18"/>
            <p:cNvSpPr/>
            <p:nvPr/>
          </p:nvSpPr>
          <p:spPr>
            <a:xfrm>
              <a:off x="7644627" y="2143116"/>
              <a:ext cx="1337447" cy="57708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1.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본인이 생각하는 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‘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커뮤니티아트</a:t>
              </a: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’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직사각형 24"/>
          <p:cNvSpPr/>
          <p:nvPr/>
        </p:nvSpPr>
        <p:spPr>
          <a:xfrm>
            <a:off x="1214414" y="3071810"/>
            <a:ext cx="550071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1100" dirty="0" smtClean="0"/>
              <a:t>프로젝트의 내용을 자유 형식으로 기술해주시기 바랍니다   </a:t>
            </a:r>
            <a:r>
              <a:rPr lang="ko-KR" altLang="en-US" sz="1100" u="sng" dirty="0" smtClean="0"/>
              <a:t>▶ </a:t>
            </a:r>
            <a:r>
              <a:rPr lang="en-US" altLang="ko-KR" sz="1100" u="sng" dirty="0" smtClean="0"/>
              <a:t>15</a:t>
            </a:r>
            <a:r>
              <a:rPr lang="ko-KR" altLang="en-US" sz="1100" u="sng" dirty="0" smtClean="0"/>
              <a:t>페이지 이내</a:t>
            </a:r>
            <a:endParaRPr lang="en-US" altLang="ko-KR" sz="1100" dirty="0" smtClean="0"/>
          </a:p>
          <a:p>
            <a:pPr algn="just"/>
            <a:endParaRPr lang="en-US" altLang="ko-KR" sz="1100" dirty="0" smtClean="0"/>
          </a:p>
          <a:p>
            <a:pPr algn="just"/>
            <a:endParaRPr lang="en-US" altLang="ko-KR" sz="1100" dirty="0" smtClean="0"/>
          </a:p>
          <a:p>
            <a:pPr algn="just"/>
            <a:r>
              <a:rPr lang="ko-KR" altLang="en-US" sz="1100" dirty="0" smtClean="0"/>
              <a:t>○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빈 페이지를 추가하여 자유형식으로 작성</a:t>
            </a:r>
            <a:endParaRPr lang="en-US" altLang="ko-KR" sz="1100" dirty="0" smtClean="0"/>
          </a:p>
          <a:p>
            <a:pPr algn="just"/>
            <a:endParaRPr lang="en-US" altLang="ko-KR" sz="1100" dirty="0" smtClean="0"/>
          </a:p>
          <a:p>
            <a:pPr algn="just"/>
            <a:r>
              <a:rPr lang="ko-KR" altLang="en-US" sz="1100" dirty="0" smtClean="0"/>
              <a:t>○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참고</a:t>
            </a:r>
            <a:r>
              <a:rPr lang="en-US" altLang="ko-KR" sz="1100" dirty="0" smtClean="0"/>
              <a:t> </a:t>
            </a:r>
            <a:r>
              <a:rPr lang="ko-KR" altLang="en-US" sz="1100" dirty="0" smtClean="0"/>
              <a:t>이미지 포함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42844" y="1500174"/>
            <a:ext cx="7429552" cy="7694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28600" indent="-228600" algn="just"/>
            <a:r>
              <a:rPr lang="ko-KR" altLang="en-US" sz="1100" dirty="0" smtClean="0"/>
              <a:t>스튜디오 개방 요일</a:t>
            </a:r>
            <a:r>
              <a:rPr lang="en-US" altLang="ko-KR" sz="1100" dirty="0" smtClean="0"/>
              <a:t>(</a:t>
            </a:r>
            <a:r>
              <a:rPr lang="ko-KR" altLang="en-US" sz="1100" dirty="0" smtClean="0"/>
              <a:t>주</a:t>
            </a:r>
            <a:r>
              <a:rPr lang="en-US" altLang="ko-KR" sz="1100" dirty="0" smtClean="0"/>
              <a:t> 4</a:t>
            </a:r>
            <a:r>
              <a:rPr lang="ko-KR" altLang="en-US" sz="1100" dirty="0" smtClean="0"/>
              <a:t>일</a:t>
            </a:r>
            <a:r>
              <a:rPr lang="en-US" altLang="ko-KR" sz="1100" dirty="0" smtClean="0"/>
              <a:t>)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:      </a:t>
            </a:r>
            <a:r>
              <a:rPr lang="ko-KR" altLang="en-US" sz="1100" dirty="0" smtClean="0"/>
              <a:t>요일</a:t>
            </a:r>
            <a:r>
              <a:rPr lang="en-US" altLang="ko-KR" sz="1100" dirty="0" smtClean="0"/>
              <a:t> /    </a:t>
            </a:r>
            <a:r>
              <a:rPr lang="ko-KR" altLang="en-US" sz="1100" dirty="0" smtClean="0"/>
              <a:t>요일 </a:t>
            </a:r>
            <a:r>
              <a:rPr lang="en-US" altLang="ko-KR" sz="1100" dirty="0" smtClean="0"/>
              <a:t>/    </a:t>
            </a:r>
            <a:r>
              <a:rPr lang="ko-KR" altLang="en-US" sz="1100" dirty="0" smtClean="0"/>
              <a:t>요일 </a:t>
            </a:r>
            <a:r>
              <a:rPr lang="en-US" altLang="ko-KR" sz="1100" dirty="0" smtClean="0"/>
              <a:t>/    </a:t>
            </a:r>
            <a:r>
              <a:rPr lang="ko-KR" altLang="en-US" sz="1100" dirty="0" smtClean="0"/>
              <a:t>요일</a:t>
            </a:r>
            <a:r>
              <a:rPr lang="en-US" altLang="ko-KR" sz="1100" dirty="0" smtClean="0"/>
              <a:t>    </a:t>
            </a:r>
          </a:p>
          <a:p>
            <a:pPr marL="228600" indent="-228600" algn="just"/>
            <a:endParaRPr lang="en-US" altLang="ko-KR" sz="1100" dirty="0" smtClean="0"/>
          </a:p>
          <a:p>
            <a:pPr marL="228600" indent="-228600" algn="just">
              <a:buFont typeface="Arial" charset="0"/>
              <a:buChar char="•"/>
            </a:pPr>
            <a:r>
              <a:rPr lang="ko-KR" altLang="en-US" sz="1100" dirty="0" smtClean="0"/>
              <a:t>필수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토</a:t>
            </a:r>
            <a:r>
              <a:rPr lang="en-US" altLang="ko-KR" sz="1100" dirty="0" smtClean="0"/>
              <a:t>·</a:t>
            </a:r>
            <a:r>
              <a:rPr lang="ko-KR" altLang="en-US" sz="1100" dirty="0" smtClean="0"/>
              <a:t>일요일 중 </a:t>
            </a:r>
            <a:r>
              <a:rPr lang="en-US" altLang="ko-KR" sz="1100" dirty="0" smtClean="0"/>
              <a:t>1</a:t>
            </a:r>
            <a:r>
              <a:rPr lang="ko-KR" altLang="en-US" sz="1100" dirty="0" smtClean="0"/>
              <a:t>일</a:t>
            </a:r>
            <a:r>
              <a:rPr lang="en-US" altLang="ko-KR" sz="1100" dirty="0" smtClean="0"/>
              <a:t>  / 12~18</a:t>
            </a:r>
            <a:r>
              <a:rPr lang="ko-KR" altLang="en-US" sz="1100" dirty="0" smtClean="0"/>
              <a:t>시</a:t>
            </a:r>
            <a:endParaRPr lang="en-US" altLang="ko-KR" sz="1100" dirty="0" smtClean="0"/>
          </a:p>
          <a:p>
            <a:pPr marL="228600" indent="-228600" algn="just">
              <a:buFont typeface="Arial" charset="0"/>
              <a:buChar char="•"/>
            </a:pPr>
            <a:r>
              <a:rPr lang="ko-KR" altLang="en-US" sz="1100" dirty="0" smtClean="0"/>
              <a:t>선택 </a:t>
            </a:r>
            <a:r>
              <a:rPr lang="en-US" altLang="ko-KR" sz="1100" dirty="0" smtClean="0"/>
              <a:t>: </a:t>
            </a:r>
            <a:r>
              <a:rPr lang="ko-KR" altLang="en-US" sz="1100" dirty="0" smtClean="0"/>
              <a:t>평일 중 </a:t>
            </a:r>
            <a:r>
              <a:rPr lang="en-US" altLang="ko-KR" sz="1100" dirty="0" smtClean="0"/>
              <a:t>3</a:t>
            </a:r>
            <a:r>
              <a:rPr lang="ko-KR" altLang="en-US" sz="1100" dirty="0" smtClean="0"/>
              <a:t>일</a:t>
            </a:r>
            <a:r>
              <a:rPr lang="en-US" altLang="ko-KR" sz="1100" dirty="0" smtClean="0"/>
              <a:t>         / 12~18</a:t>
            </a:r>
            <a:r>
              <a:rPr lang="ko-KR" altLang="en-US" sz="1100" dirty="0" smtClean="0"/>
              <a:t>시</a:t>
            </a:r>
            <a:endParaRPr lang="ko-KR" alt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42875" y="457200"/>
            <a:ext cx="7429521" cy="6257948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just"/>
            <a:r>
              <a:rPr lang="ko-KR" altLang="en-US" sz="1100" dirty="0" smtClean="0">
                <a:solidFill>
                  <a:schemeClr val="tx1"/>
                </a:solidFill>
              </a:rPr>
              <a:t>자유 형식으로 기술하되</a:t>
            </a:r>
            <a:r>
              <a:rPr lang="en-US" altLang="ko-KR" sz="1100" dirty="0" smtClean="0">
                <a:solidFill>
                  <a:schemeClr val="tx1"/>
                </a:solidFill>
              </a:rPr>
              <a:t>,</a:t>
            </a:r>
          </a:p>
          <a:p>
            <a:pPr marL="228600" indent="-228600" algn="just"/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28600" indent="-228600" algn="just"/>
            <a:r>
              <a:rPr lang="en-US" altLang="ko-KR" sz="1100" b="1" dirty="0" smtClean="0">
                <a:solidFill>
                  <a:schemeClr val="tx1"/>
                </a:solidFill>
              </a:rPr>
              <a:t>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계획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준비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홍보와 참여자 모집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진행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–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결과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”</a:t>
            </a:r>
          </a:p>
          <a:p>
            <a:pPr marL="228600" indent="-228600" algn="just"/>
            <a:endParaRPr lang="en-US" altLang="ko-KR" sz="1100" dirty="0" smtClean="0">
              <a:solidFill>
                <a:schemeClr val="tx1"/>
              </a:solidFill>
            </a:endParaRPr>
          </a:p>
          <a:p>
            <a:pPr marL="228600" indent="-228600" algn="just"/>
            <a:r>
              <a:rPr lang="ko-KR" altLang="en-US" sz="1100" dirty="0" smtClean="0">
                <a:solidFill>
                  <a:schemeClr val="tx1"/>
                </a:solidFill>
              </a:rPr>
              <a:t>위의 전 과정에 관한 일정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안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r>
              <a:rPr lang="ko-KR" altLang="en-US" sz="1100" dirty="0" smtClean="0">
                <a:solidFill>
                  <a:schemeClr val="tx1"/>
                </a:solidFill>
              </a:rPr>
              <a:t>과 과정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이에 따른 활동계획을 기술해주시기 바랍니다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 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2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</a:t>
            </a:r>
            <a:endParaRPr lang="en-US" altLang="ko-KR" sz="1100" u="sng" dirty="0" smtClean="0">
              <a:solidFill>
                <a:schemeClr val="tx1"/>
              </a:solidFill>
            </a:endParaRPr>
          </a:p>
          <a:p>
            <a:pPr marL="228600" indent="-228600" algn="just"/>
            <a:endParaRPr lang="en-US" altLang="ko-KR" sz="1100" u="sng" dirty="0" smtClean="0">
              <a:solidFill>
                <a:schemeClr val="tx1"/>
              </a:solidFill>
            </a:endParaRPr>
          </a:p>
          <a:p>
            <a:pPr marL="228600" indent="-228600" algn="just"/>
            <a:endParaRPr lang="en-US" altLang="ko-KR" sz="1100" u="sng" dirty="0" smtClean="0">
              <a:solidFill>
                <a:schemeClr val="tx1"/>
              </a:solidFill>
            </a:endParaRPr>
          </a:p>
          <a:p>
            <a:pPr marL="228600" indent="-228600" algn="just"/>
            <a:r>
              <a:rPr lang="en-US" altLang="ko-KR" sz="1100" dirty="0" smtClean="0">
                <a:solidFill>
                  <a:schemeClr val="tx1"/>
                </a:solidFill>
              </a:rPr>
              <a:t>(* </a:t>
            </a:r>
            <a:r>
              <a:rPr lang="ko-KR" altLang="en-US" sz="1100" dirty="0" smtClean="0">
                <a:solidFill>
                  <a:schemeClr val="tx1"/>
                </a:solidFill>
              </a:rPr>
              <a:t>참고 </a:t>
            </a:r>
            <a:r>
              <a:rPr lang="en-US" altLang="ko-KR" sz="1100" dirty="0" smtClean="0">
                <a:solidFill>
                  <a:schemeClr val="tx1"/>
                </a:solidFill>
              </a:rPr>
              <a:t>: 5,6</a:t>
            </a:r>
            <a:r>
              <a:rPr lang="ko-KR" altLang="en-US" sz="1100" dirty="0" smtClean="0">
                <a:solidFill>
                  <a:schemeClr val="tx1"/>
                </a:solidFill>
              </a:rPr>
              <a:t>월부터 프로젝트 진행 가능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3" name="직사각형 12"/>
            <p:cNvSpPr/>
            <p:nvPr/>
          </p:nvSpPr>
          <p:spPr>
            <a:xfrm>
              <a:off x="7644627" y="2143116"/>
              <a:ext cx="1337447" cy="57708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1.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본인이 생각하는 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‘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커뮤니티아트</a:t>
              </a: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’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2844" y="142852"/>
            <a:ext cx="3143272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진행계획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-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①프로세스 및 일정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(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안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142875" y="457200"/>
            <a:ext cx="7429521" cy="6257948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just"/>
            <a:endParaRPr lang="ko-KR" altLang="en-US" sz="1100" dirty="0" smtClean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42844" y="142852"/>
            <a:ext cx="2143140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진행계획</a:t>
            </a:r>
            <a:r>
              <a:rPr lang="en-US" altLang="ko-KR" sz="1500" b="1" dirty="0" smtClean="0">
                <a:solidFill>
                  <a:schemeClr val="bg1"/>
                </a:solidFill>
                <a:latin typeface="+mj-ea"/>
                <a:ea typeface="+mj-ea"/>
              </a:rPr>
              <a:t> - </a:t>
            </a:r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②예산수립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2" name="그룹 10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3" name="직사각형 12"/>
            <p:cNvSpPr/>
            <p:nvPr/>
          </p:nvSpPr>
          <p:spPr>
            <a:xfrm>
              <a:off x="7644627" y="2143116"/>
              <a:ext cx="1337447" cy="57708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1.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본인이 생각하는 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‘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커뮤니티아트</a:t>
              </a: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’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44628" y="4357694"/>
              <a:ext cx="880247" cy="25391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785794"/>
            <a:ext cx="3357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100" dirty="0" smtClean="0"/>
              <a:t>* </a:t>
            </a:r>
            <a:r>
              <a:rPr lang="ko-KR" altLang="en-US" sz="1100" dirty="0" err="1" smtClean="0"/>
              <a:t>팀별</a:t>
            </a:r>
            <a:r>
              <a:rPr lang="ko-KR" altLang="en-US" sz="1100" dirty="0" smtClean="0"/>
              <a:t> 시민참여 프로젝트 </a:t>
            </a:r>
            <a:r>
              <a:rPr lang="ko-KR" altLang="en-US" sz="1100" dirty="0" err="1" smtClean="0"/>
              <a:t>수행비</a:t>
            </a:r>
            <a:r>
              <a:rPr lang="ko-KR" altLang="en-US" sz="1100" dirty="0" smtClean="0"/>
              <a:t> </a:t>
            </a:r>
            <a:r>
              <a:rPr lang="en-US" altLang="ko-KR" sz="1100" dirty="0" smtClean="0"/>
              <a:t>: 500</a:t>
            </a:r>
            <a:r>
              <a:rPr lang="ko-KR" altLang="en-US" sz="1100" dirty="0" smtClean="0"/>
              <a:t>만원</a:t>
            </a:r>
            <a:endParaRPr lang="en-US" altLang="ko-KR" sz="1100" dirty="0" smtClean="0"/>
          </a:p>
          <a:p>
            <a:pPr>
              <a:lnSpc>
                <a:spcPct val="200000"/>
              </a:lnSpc>
            </a:pPr>
            <a:r>
              <a:rPr lang="en-US" altLang="ko-KR" sz="1100" dirty="0" smtClean="0"/>
              <a:t>* </a:t>
            </a:r>
            <a:r>
              <a:rPr lang="ko-KR" altLang="en-US" sz="1100" dirty="0" smtClean="0"/>
              <a:t>표의 내용을 추가</a:t>
            </a:r>
            <a:r>
              <a:rPr lang="en-US" altLang="ko-KR" sz="1100" dirty="0" smtClean="0"/>
              <a:t>/</a:t>
            </a:r>
            <a:r>
              <a:rPr lang="ko-KR" altLang="en-US" sz="1100" dirty="0" smtClean="0"/>
              <a:t>변경하여 작성 가능</a:t>
            </a:r>
            <a:endParaRPr lang="ko-KR" altLang="en-US" sz="1100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547702" y="1643050"/>
          <a:ext cx="6096000" cy="463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7256"/>
                <a:gridCol w="1857388"/>
                <a:gridCol w="2143140"/>
                <a:gridCol w="1238216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구분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세부내용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산출근거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금액</a:t>
                      </a:r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원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0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재료비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625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rowSpan="5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err="1" smtClean="0"/>
                        <a:t>홍보비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625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인건비</a:t>
                      </a:r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rowSpan="4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000" dirty="0" smtClean="0"/>
                        <a:t>기타 잡비</a:t>
                      </a:r>
                      <a:endParaRPr lang="en-US" altLang="ko-KR" sz="10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v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1219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  <a:tr h="0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 smtClean="0"/>
                        <a:t>합계</a:t>
                      </a:r>
                      <a:endParaRPr lang="ko-KR" altLang="en-US" sz="10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142875" y="457200"/>
            <a:ext cx="7429521" cy="6257948"/>
          </a:xfrm>
          <a:prstGeom prst="rect">
            <a:avLst/>
          </a:prstGeom>
          <a:noFill/>
          <a:ln w="95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just"/>
            <a:r>
              <a:rPr lang="ko-KR" altLang="en-US" sz="1100" dirty="0" smtClean="0">
                <a:solidFill>
                  <a:schemeClr val="tx1"/>
                </a:solidFill>
              </a:rPr>
              <a:t>자유 형식으로 기술해주시기 바랍니다  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▶ </a:t>
            </a:r>
            <a:r>
              <a:rPr lang="en-US" altLang="ko-KR" sz="1100" u="sng" dirty="0" smtClean="0">
                <a:solidFill>
                  <a:schemeClr val="tx1"/>
                </a:solidFill>
              </a:rPr>
              <a:t>1</a:t>
            </a:r>
            <a:r>
              <a:rPr lang="ko-KR" altLang="en-US" sz="1100" u="sng" dirty="0" smtClean="0">
                <a:solidFill>
                  <a:schemeClr val="tx1"/>
                </a:solidFill>
              </a:rPr>
              <a:t>페이지 이내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2844" y="142852"/>
            <a:ext cx="1000132" cy="3231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ko-KR" altLang="en-US" sz="1500" b="1" dirty="0" smtClean="0">
                <a:solidFill>
                  <a:schemeClr val="bg1"/>
                </a:solidFill>
                <a:latin typeface="+mj-ea"/>
                <a:ea typeface="+mj-ea"/>
              </a:rPr>
              <a:t>기대효과</a:t>
            </a:r>
            <a:endParaRPr lang="en-US" altLang="ko-KR" sz="1500" b="1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7758135" y="0"/>
            <a:ext cx="1338240" cy="6715148"/>
            <a:chOff x="7643834" y="0"/>
            <a:chExt cx="1338240" cy="6715148"/>
          </a:xfrm>
        </p:grpSpPr>
        <p:sp>
          <p:nvSpPr>
            <p:cNvPr id="13" name="직사각형 12"/>
            <p:cNvSpPr/>
            <p:nvPr/>
          </p:nvSpPr>
          <p:spPr>
            <a:xfrm>
              <a:off x="7644627" y="2143116"/>
              <a:ext cx="1337447" cy="57708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1.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본인이 생각하는 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‘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커뮤니티아트</a:t>
              </a: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’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  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의미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644629" y="3127835"/>
              <a:ext cx="12040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2.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프로젝트 소개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644629" y="3723505"/>
              <a:ext cx="899296" cy="25391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3.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진행계획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7644628" y="4357694"/>
              <a:ext cx="880247" cy="26161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>
              <a:spAutoFit/>
            </a:bodyPr>
            <a:lstStyle/>
            <a:p>
              <a:pPr algn="just">
                <a:buClr>
                  <a:schemeClr val="bg1"/>
                </a:buClr>
              </a:pPr>
              <a:r>
                <a:rPr lang="en-US" altLang="ko-KR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4. </a:t>
              </a:r>
              <a:r>
                <a:rPr lang="ko-KR" altLang="en-US" sz="1050" b="1" dirty="0" smtClean="0">
                  <a:solidFill>
                    <a:schemeClr val="bg1"/>
                  </a:solidFill>
                  <a:latin typeface="+mj-ea"/>
                  <a:ea typeface="+mj-ea"/>
                  <a:cs typeface="Yoon 윤고딕 760"/>
                </a:rPr>
                <a:t>기대효과</a:t>
              </a:r>
              <a:endParaRPr lang="en-US" altLang="ko-KR" sz="1050" b="1" dirty="0" smtClean="0">
                <a:solidFill>
                  <a:schemeClr val="bg1"/>
                </a:solidFill>
                <a:latin typeface="+mj-ea"/>
                <a:ea typeface="+mj-ea"/>
                <a:cs typeface="Yoon 윤고딕 760"/>
              </a:endParaRPr>
            </a:p>
          </p:txBody>
        </p:sp>
        <p:cxnSp>
          <p:nvCxnSpPr>
            <p:cNvPr id="20" name="직선 연결선 19"/>
            <p:cNvCxnSpPr/>
            <p:nvPr/>
          </p:nvCxnSpPr>
          <p:spPr>
            <a:xfrm rot="5400000" flipH="1" flipV="1">
              <a:off x="4286657" y="3357177"/>
              <a:ext cx="6715148" cy="794"/>
            </a:xfrm>
            <a:prstGeom prst="line">
              <a:avLst/>
            </a:prstGeom>
            <a:ln>
              <a:solidFill>
                <a:schemeClr val="tx1"/>
              </a:solidFill>
              <a:headEnd type="oval" w="lg" len="lg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1418</TotalTime>
  <Words>372</Words>
  <Application>Microsoft Office PowerPoint</Application>
  <PresentationFormat>화면 슬라이드 쇼(4:3)</PresentationFormat>
  <Paragraphs>93</Paragraphs>
  <Slides>8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woni</dc:creator>
  <cp:lastModifiedBy>이아름</cp:lastModifiedBy>
  <cp:revision>87</cp:revision>
  <dcterms:created xsi:type="dcterms:W3CDTF">2015-10-30T07:40:02Z</dcterms:created>
  <dcterms:modified xsi:type="dcterms:W3CDTF">2017-03-24T06:13:09Z</dcterms:modified>
</cp:coreProperties>
</file>