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6" r:id="rId2"/>
    <p:sldId id="259" r:id="rId3"/>
    <p:sldId id="262" r:id="rId4"/>
    <p:sldId id="258" r:id="rId5"/>
    <p:sldId id="263" r:id="rId6"/>
    <p:sldId id="264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2929FF"/>
    <a:srgbClr val="BD47F7"/>
    <a:srgbClr val="00E27F"/>
    <a:srgbClr val="579DB8"/>
    <a:srgbClr val="FF4200"/>
    <a:srgbClr val="3F90FE"/>
    <a:srgbClr val="D1E5FE"/>
    <a:srgbClr val="3D93FF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56" autoAdjust="0"/>
  </p:normalViewPr>
  <p:slideViewPr>
    <p:cSldViewPr snapToGrid="0">
      <p:cViewPr varScale="1">
        <p:scale>
          <a:sx n="71" d="100"/>
          <a:sy n="71" d="100"/>
        </p:scale>
        <p:origin x="1524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100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BA8F8D83-A0C2-462F-9247-CE6A05C8BD9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ko-KR" altLang="en-US"/>
              <a:t>인천아트플랫폼 </a:t>
            </a:r>
            <a:r>
              <a:rPr lang="en-US" altLang="ko-KR"/>
              <a:t>2025 </a:t>
            </a:r>
            <a:r>
              <a:rPr lang="ko-KR" altLang="en-US"/>
              <a:t>인천 청년예술가 스튜디오 지원사업 신청 </a:t>
            </a:r>
            <a:r>
              <a:rPr lang="en-US" altLang="ko-KR"/>
              <a:t>- </a:t>
            </a:r>
            <a:r>
              <a:rPr lang="ko-KR" altLang="en-US"/>
              <a:t>시각예술부문 예술가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62CD63FF-8FC4-4C99-9181-F6D5116D2BB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2A736E-13AC-4B98-9A3F-9DD0991D7975}" type="datetimeFigureOut">
              <a:rPr lang="ko-KR" altLang="en-US" smtClean="0"/>
              <a:t>2025-04-28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3F507D62-1577-487D-94BA-B9488C29707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9D3F0F76-0AAE-40A0-9F97-A5EEF6A348F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3C34F6-7AF4-4008-8D9F-39B5BBD0CB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8331385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ko-KR" altLang="en-US"/>
              <a:t>인천아트플랫폼 </a:t>
            </a:r>
            <a:r>
              <a:rPr lang="en-US" altLang="ko-KR"/>
              <a:t>2025 </a:t>
            </a:r>
            <a:r>
              <a:rPr lang="ko-KR" altLang="en-US"/>
              <a:t>인천 청년예술가 스튜디오 지원사업 신청 </a:t>
            </a:r>
            <a:r>
              <a:rPr lang="en-US" altLang="ko-KR"/>
              <a:t>- </a:t>
            </a:r>
            <a:r>
              <a:rPr lang="ko-KR" altLang="en-US"/>
              <a:t>시각예술부문 예술가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9DA5EC-89C7-493A-A14E-F35B809AF6A5}" type="datetimeFigureOut">
              <a:rPr lang="ko-KR" altLang="en-US" smtClean="0"/>
              <a:pPr/>
              <a:t>2025-04-28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398FA3-63AC-4F2C-B3EF-508789ACC65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머리글 개체 틀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ko-KR" altLang="en-US"/>
              <a:t>인천아트플랫폼 </a:t>
            </a:r>
            <a:r>
              <a:rPr lang="en-US" altLang="ko-KR"/>
              <a:t>2025 </a:t>
            </a:r>
            <a:r>
              <a:rPr lang="ko-KR" altLang="en-US"/>
              <a:t>인천 청년예술가 스튜디오 지원사업 신청 </a:t>
            </a:r>
            <a:r>
              <a:rPr lang="en-US" altLang="ko-KR"/>
              <a:t>- </a:t>
            </a:r>
            <a:r>
              <a:rPr lang="ko-KR" altLang="en-US"/>
              <a:t>시각예술부문 예술가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398FA3-63AC-4F2C-B3EF-508789ACC654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6944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641F0B49-6A4A-4AD5-B03B-6650F75F5FD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876170" y="6356351"/>
            <a:ext cx="2057400" cy="365125"/>
          </a:xfrm>
        </p:spPr>
        <p:txBody>
          <a:bodyPr/>
          <a:lstStyle/>
          <a:p>
            <a:fld id="{46DF5038-9598-45CD-8A51-A6B0E8514B3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4" name="제목 개체 틀 1">
            <a:extLst>
              <a:ext uri="{FF2B5EF4-FFF2-40B4-BE49-F238E27FC236}">
                <a16:creationId xmlns:a16="http://schemas.microsoft.com/office/drawing/2014/main" id="{6E09E1C4-8A88-4C02-9790-A8DE8C5676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458" y="600383"/>
            <a:ext cx="8689084" cy="7110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000" b="1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B102685A-0CFE-4BDF-87FE-A5E447E6D75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68" r="-1700"/>
          <a:stretch/>
        </p:blipFill>
        <p:spPr>
          <a:xfrm>
            <a:off x="7708032" y="120070"/>
            <a:ext cx="1300596" cy="480312"/>
          </a:xfrm>
          <a:prstGeom prst="rect">
            <a:avLst/>
          </a:prstGeom>
        </p:spPr>
      </p:pic>
      <p:sp>
        <p:nvSpPr>
          <p:cNvPr id="21" name="내용 개체 틀 2">
            <a:extLst>
              <a:ext uri="{FF2B5EF4-FFF2-40B4-BE49-F238E27FC236}">
                <a16:creationId xmlns:a16="http://schemas.microsoft.com/office/drawing/2014/main" id="{B43747BA-32E1-4E4C-B2DD-327BC903C9F4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218944" y="1557005"/>
            <a:ext cx="8706112" cy="4553783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 sz="1600"/>
            </a:lvl1pPr>
            <a:lvl2pPr>
              <a:lnSpc>
                <a:spcPct val="100000"/>
              </a:lnSpc>
              <a:defRPr sz="1400"/>
            </a:lvl2pPr>
            <a:lvl3pPr>
              <a:lnSpc>
                <a:spcPct val="100000"/>
              </a:lnSpc>
              <a:defRPr sz="1200"/>
            </a:lvl3pPr>
            <a:lvl4pPr>
              <a:lnSpc>
                <a:spcPct val="100000"/>
              </a:lnSpc>
              <a:defRPr sz="1100"/>
            </a:lvl4pPr>
            <a:lvl5pPr>
              <a:lnSpc>
                <a:spcPct val="100000"/>
              </a:lnSpc>
              <a:defRPr sz="1100"/>
            </a:lvl5pPr>
          </a:lstStyle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</p:spTree>
    <p:extLst>
      <p:ext uri="{BB962C8B-B14F-4D97-AF65-F5344CB8AC3E}">
        <p14:creationId xmlns:p14="http://schemas.microsoft.com/office/powerpoint/2010/main" val="1076687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rtfolio 2 (imag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번호 개체 틀 2">
            <a:extLst>
              <a:ext uri="{FF2B5EF4-FFF2-40B4-BE49-F238E27FC236}">
                <a16:creationId xmlns:a16="http://schemas.microsoft.com/office/drawing/2014/main" id="{8EA9F23E-53FC-4355-9620-F14DF1C74CC4}"/>
              </a:ext>
            </a:extLst>
          </p:cNvPr>
          <p:cNvSpPr txBox="1">
            <a:spLocks/>
          </p:cNvSpPr>
          <p:nvPr userDrawn="1"/>
        </p:nvSpPr>
        <p:spPr>
          <a:xfrm>
            <a:off x="687617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6DF5038-9598-45CD-8A51-A6B0E8514B3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7" name="제목 개체 틀 1">
            <a:extLst>
              <a:ext uri="{FF2B5EF4-FFF2-40B4-BE49-F238E27FC236}">
                <a16:creationId xmlns:a16="http://schemas.microsoft.com/office/drawing/2014/main" id="{D807819C-7544-40AB-9DF2-B7BDCB3DC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458" y="600383"/>
            <a:ext cx="8689084" cy="7110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000" b="1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58CD4257-77BE-4241-AD86-BDB05C0F0B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27458" y="1551579"/>
            <a:ext cx="4254763" cy="4527492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 lang="ko-KR" altLang="en-US" sz="1600" dirty="0" smtClean="0"/>
            </a:lvl1pPr>
            <a:lvl2pPr>
              <a:lnSpc>
                <a:spcPct val="100000"/>
              </a:lnSpc>
              <a:defRPr lang="ko-KR" altLang="en-US" sz="1400" dirty="0" smtClean="0"/>
            </a:lvl2pPr>
            <a:lvl3pPr>
              <a:lnSpc>
                <a:spcPct val="100000"/>
              </a:lnSpc>
              <a:defRPr lang="ko-KR" altLang="en-US" sz="1200" dirty="0" smtClean="0"/>
            </a:lvl3pPr>
            <a:lvl4pPr>
              <a:lnSpc>
                <a:spcPct val="100000"/>
              </a:lnSpc>
              <a:defRPr lang="ko-KR" altLang="en-US" sz="1100" dirty="0" smtClean="0"/>
            </a:lvl4pPr>
            <a:lvl5pPr>
              <a:lnSpc>
                <a:spcPct val="100000"/>
              </a:lnSpc>
              <a:defRPr lang="ko-KR" altLang="en-US" sz="1100" dirty="0"/>
            </a:lvl5pPr>
          </a:lstStyle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9" name="내용 개체 틀 3">
            <a:extLst>
              <a:ext uri="{FF2B5EF4-FFF2-40B4-BE49-F238E27FC236}">
                <a16:creationId xmlns:a16="http://schemas.microsoft.com/office/drawing/2014/main" id="{7D1F5699-CE5E-4C73-BCB1-E2C6ED8F41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61779" y="1551579"/>
            <a:ext cx="4254763" cy="4527492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 lang="ko-KR" altLang="en-US" sz="1600" dirty="0" smtClean="0"/>
            </a:lvl1pPr>
            <a:lvl2pPr>
              <a:lnSpc>
                <a:spcPct val="100000"/>
              </a:lnSpc>
              <a:defRPr lang="ko-KR" altLang="en-US" sz="1400" dirty="0" smtClean="0"/>
            </a:lvl2pPr>
            <a:lvl3pPr>
              <a:lnSpc>
                <a:spcPct val="100000"/>
              </a:lnSpc>
              <a:defRPr lang="ko-KR" altLang="en-US" sz="1200" dirty="0" smtClean="0"/>
            </a:lvl3pPr>
            <a:lvl4pPr>
              <a:lnSpc>
                <a:spcPct val="100000"/>
              </a:lnSpc>
              <a:defRPr lang="ko-KR" altLang="en-US" sz="1100" dirty="0" smtClean="0"/>
            </a:lvl4pPr>
            <a:lvl5pPr>
              <a:lnSpc>
                <a:spcPct val="100000"/>
              </a:lnSpc>
              <a:defRPr lang="ko-KR" altLang="en-US" sz="1100" dirty="0"/>
            </a:lvl5pPr>
          </a:lstStyle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</p:spTree>
    <p:extLst>
      <p:ext uri="{BB962C8B-B14F-4D97-AF65-F5344CB8AC3E}">
        <p14:creationId xmlns:p14="http://schemas.microsoft.com/office/powerpoint/2010/main" val="3205674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3 (vide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번호 개체 틀 2">
            <a:extLst>
              <a:ext uri="{FF2B5EF4-FFF2-40B4-BE49-F238E27FC236}">
                <a16:creationId xmlns:a16="http://schemas.microsoft.com/office/drawing/2014/main" id="{8EA9F23E-53FC-4355-9620-F14DF1C74CC4}"/>
              </a:ext>
            </a:extLst>
          </p:cNvPr>
          <p:cNvSpPr txBox="1">
            <a:spLocks/>
          </p:cNvSpPr>
          <p:nvPr userDrawn="1"/>
        </p:nvSpPr>
        <p:spPr>
          <a:xfrm>
            <a:off x="687617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6DF5038-9598-45CD-8A51-A6B0E8514B3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7" name="제목 개체 틀 1">
            <a:extLst>
              <a:ext uri="{FF2B5EF4-FFF2-40B4-BE49-F238E27FC236}">
                <a16:creationId xmlns:a16="http://schemas.microsoft.com/office/drawing/2014/main" id="{D807819C-7544-40AB-9DF2-B7BDCB3DC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458" y="600383"/>
            <a:ext cx="8689084" cy="7110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000" b="1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58CD4257-77BE-4241-AD86-BDB05C0F0B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27458" y="1551579"/>
            <a:ext cx="4254763" cy="3392954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 lang="ko-KR" altLang="en-US" sz="1600" dirty="0" smtClean="0"/>
            </a:lvl1pPr>
            <a:lvl2pPr>
              <a:lnSpc>
                <a:spcPct val="100000"/>
              </a:lnSpc>
              <a:defRPr lang="ko-KR" altLang="en-US" sz="1400" dirty="0" smtClean="0"/>
            </a:lvl2pPr>
            <a:lvl3pPr>
              <a:lnSpc>
                <a:spcPct val="100000"/>
              </a:lnSpc>
              <a:defRPr lang="ko-KR" altLang="en-US" sz="1200" dirty="0" smtClean="0"/>
            </a:lvl3pPr>
            <a:lvl4pPr>
              <a:lnSpc>
                <a:spcPct val="100000"/>
              </a:lnSpc>
              <a:defRPr lang="ko-KR" altLang="en-US" sz="1100" dirty="0" smtClean="0"/>
            </a:lvl4pPr>
            <a:lvl5pPr>
              <a:lnSpc>
                <a:spcPct val="100000"/>
              </a:lnSpc>
              <a:defRPr lang="ko-KR" altLang="en-US" sz="1100" dirty="0"/>
            </a:lvl5pPr>
          </a:lstStyle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9" name="내용 개체 틀 3">
            <a:extLst>
              <a:ext uri="{FF2B5EF4-FFF2-40B4-BE49-F238E27FC236}">
                <a16:creationId xmlns:a16="http://schemas.microsoft.com/office/drawing/2014/main" id="{7D1F5699-CE5E-4C73-BCB1-E2C6ED8F41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61779" y="1551579"/>
            <a:ext cx="4254763" cy="3392954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 lang="ko-KR" altLang="en-US" sz="1600" dirty="0" smtClean="0"/>
            </a:lvl1pPr>
            <a:lvl2pPr>
              <a:lnSpc>
                <a:spcPct val="100000"/>
              </a:lnSpc>
              <a:defRPr lang="ko-KR" altLang="en-US" sz="1400" dirty="0" smtClean="0"/>
            </a:lvl2pPr>
            <a:lvl3pPr>
              <a:lnSpc>
                <a:spcPct val="100000"/>
              </a:lnSpc>
              <a:defRPr lang="ko-KR" altLang="en-US" sz="1200" dirty="0" smtClean="0"/>
            </a:lvl3pPr>
            <a:lvl4pPr>
              <a:lnSpc>
                <a:spcPct val="100000"/>
              </a:lnSpc>
              <a:defRPr lang="ko-KR" altLang="en-US" sz="1100" dirty="0" smtClean="0"/>
            </a:lvl4pPr>
            <a:lvl5pPr>
              <a:lnSpc>
                <a:spcPct val="100000"/>
              </a:lnSpc>
              <a:defRPr lang="ko-KR" altLang="en-US" sz="1100" dirty="0"/>
            </a:lvl5pPr>
          </a:lstStyle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A6F55567-5ED1-4B4F-80A7-F697E52885DF}"/>
              </a:ext>
            </a:extLst>
          </p:cNvPr>
          <p:cNvSpPr>
            <a:spLocks noGrp="1"/>
          </p:cNvSpPr>
          <p:nvPr>
            <p:ph sz="half" idx="11" hasCustomPrompt="1"/>
          </p:nvPr>
        </p:nvSpPr>
        <p:spPr>
          <a:xfrm>
            <a:off x="218944" y="5056799"/>
            <a:ext cx="8706112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 sz="1600"/>
            </a:lvl1pPr>
            <a:lvl2pPr>
              <a:lnSpc>
                <a:spcPct val="100000"/>
              </a:lnSpc>
              <a:defRPr sz="1400"/>
            </a:lvl2pPr>
            <a:lvl3pPr>
              <a:lnSpc>
                <a:spcPct val="100000"/>
              </a:lnSpc>
              <a:defRPr sz="1200"/>
            </a:lvl3pPr>
            <a:lvl4pPr>
              <a:lnSpc>
                <a:spcPct val="100000"/>
              </a:lnSpc>
              <a:defRPr sz="1100"/>
            </a:lvl4pPr>
            <a:lvl5pPr>
              <a:lnSpc>
                <a:spcPct val="100000"/>
              </a:lnSpc>
              <a:defRPr sz="1100"/>
            </a:lvl5pPr>
          </a:lstStyle>
          <a:p>
            <a:pPr lvl="0"/>
            <a:r>
              <a:rPr lang="en-US" altLang="ko-KR" dirty="0"/>
              <a:t>URL:</a:t>
            </a:r>
            <a:r>
              <a:rPr lang="ko-KR" alt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59798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4 (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2DD02694-1B2E-4FA3-9DB4-F854014E3225}"/>
              </a:ext>
            </a:extLst>
          </p:cNvPr>
          <p:cNvSpPr txBox="1">
            <a:spLocks/>
          </p:cNvSpPr>
          <p:nvPr userDrawn="1"/>
        </p:nvSpPr>
        <p:spPr>
          <a:xfrm>
            <a:off x="687617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6DF5038-9598-45CD-8A51-A6B0E8514B3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4" name="제목 개체 틀 1">
            <a:extLst>
              <a:ext uri="{FF2B5EF4-FFF2-40B4-BE49-F238E27FC236}">
                <a16:creationId xmlns:a16="http://schemas.microsoft.com/office/drawing/2014/main" id="{CE4848E7-38E5-4BFC-9F97-E6C790CF59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458" y="600383"/>
            <a:ext cx="8689084" cy="7110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000" b="1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267BD740-E92B-4218-B254-EC1DE4C8461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68" r="-1700"/>
          <a:stretch/>
        </p:blipFill>
        <p:spPr>
          <a:xfrm>
            <a:off x="7708032" y="120070"/>
            <a:ext cx="1300596" cy="480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726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5 (blank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F5038-9598-45CD-8A51-A6B0E8514B3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7177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65949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DF5038-9598-45CD-8A51-A6B0E8514B3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FA3D1251-ED69-422B-94D3-E744F546F83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68" r="-1700"/>
          <a:stretch/>
        </p:blipFill>
        <p:spPr>
          <a:xfrm>
            <a:off x="7708032" y="120070"/>
            <a:ext cx="1300596" cy="48031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9357EA5-757E-4DCA-95E0-4F107953005F}"/>
              </a:ext>
            </a:extLst>
          </p:cNvPr>
          <p:cNvSpPr txBox="1"/>
          <p:nvPr userDrawn="1"/>
        </p:nvSpPr>
        <p:spPr>
          <a:xfrm>
            <a:off x="118537" y="129306"/>
            <a:ext cx="289374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>
                <a:latin typeface="+mj-ea"/>
                <a:ea typeface="+mj-ea"/>
              </a:rPr>
              <a:t>IAP International Exchange Program 2025</a:t>
            </a:r>
            <a:endParaRPr lang="ko-KR" altLang="en-US" sz="1050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966284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8" r:id="rId2"/>
    <p:sldLayoutId id="2147483679" r:id="rId3"/>
    <p:sldLayoutId id="2147483677" r:id="rId4"/>
    <p:sldLayoutId id="2147483661" r:id="rId5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081074" y="1196752"/>
            <a:ext cx="6981848" cy="39549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2800" b="1" dirty="0">
                <a:latin typeface="+mn-ea"/>
              </a:rPr>
              <a:t>Incheon Art Platform </a:t>
            </a:r>
          </a:p>
          <a:p>
            <a:pPr algn="ctr"/>
            <a:r>
              <a:rPr lang="en-US" altLang="ko-KR" sz="2800" b="1" dirty="0">
                <a:latin typeface="+mn-ea"/>
              </a:rPr>
              <a:t>International Exchange Program 2025</a:t>
            </a:r>
          </a:p>
          <a:p>
            <a:pPr algn="ctr"/>
            <a:r>
              <a:rPr lang="en-US" altLang="ko-KR" sz="2800" b="1" dirty="0">
                <a:latin typeface="+mn-ea"/>
              </a:rPr>
              <a:t>PORTFOLIO</a:t>
            </a:r>
          </a:p>
          <a:p>
            <a:pPr algn="ctr"/>
            <a:endParaRPr lang="en-US" altLang="ko-KR" sz="2800" b="1" dirty="0">
              <a:latin typeface="+mn-ea"/>
            </a:endParaRPr>
          </a:p>
          <a:p>
            <a:r>
              <a:rPr lang="en-US" altLang="ko-KR" sz="1800" kern="100" dirty="0">
                <a:effectLst/>
                <a:latin typeface="+mj-ea"/>
                <a:ea typeface="+mj-ea"/>
                <a:cs typeface="Times New Roman" panose="02020603050405020304" pitchFamily="18" charset="0"/>
                <a:sym typeface="Wingdings 2" panose="05020102010507070707" pitchFamily="18" charset="2"/>
              </a:rPr>
              <a:t></a:t>
            </a:r>
            <a:r>
              <a:rPr lang="en-US" altLang="ko-KR" kern="100" dirty="0">
                <a:latin typeface="+mj-ea"/>
                <a:ea typeface="+mj-ea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Pier-2 Art Center Artist-in-Residence Program</a:t>
            </a:r>
          </a:p>
          <a:p>
            <a:r>
              <a:rPr lang="en-US" altLang="ko-KR" sz="2000" kern="100" dirty="0">
                <a:effectLst/>
                <a:latin typeface="+mj-ea"/>
                <a:ea typeface="+mj-ea"/>
                <a:cs typeface="Times New Roman" panose="02020603050405020304" pitchFamily="18" charset="0"/>
                <a:sym typeface="Wingdings 2" panose="05020102010507070707" pitchFamily="18" charset="2"/>
              </a:rPr>
              <a:t> </a:t>
            </a:r>
            <a:r>
              <a:rPr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August – October, 2025</a:t>
            </a:r>
            <a:endParaRPr lang="en-US" altLang="ko-KR" sz="2000" b="1" dirty="0"/>
          </a:p>
          <a:p>
            <a:pPr algn="ctr"/>
            <a:endParaRPr lang="en-US" altLang="ko-KR" sz="2800" b="1" dirty="0">
              <a:latin typeface="+mn-ea"/>
            </a:endParaRPr>
          </a:p>
          <a:p>
            <a:pPr algn="ctr"/>
            <a:br>
              <a:rPr lang="en-US" altLang="ko-KR" sz="2800" b="1" dirty="0">
                <a:latin typeface="+mn-ea"/>
              </a:rPr>
            </a:br>
            <a:r>
              <a:rPr lang="en-US" altLang="ko-KR" sz="1500" b="1" dirty="0">
                <a:latin typeface="+mn-ea"/>
              </a:rPr>
              <a:t> </a:t>
            </a:r>
            <a:br>
              <a:rPr lang="en-US" altLang="ko-KR" sz="2800" b="1" dirty="0">
                <a:latin typeface="+mn-ea"/>
              </a:rPr>
            </a:br>
            <a:endParaRPr lang="en-US" altLang="ko-KR" sz="2800" b="1" dirty="0">
              <a:latin typeface="+mn-ea"/>
            </a:endParaRPr>
          </a:p>
        </p:txBody>
      </p:sp>
      <p:cxnSp>
        <p:nvCxnSpPr>
          <p:cNvPr id="6" name="직선 연결선 5"/>
          <p:cNvCxnSpPr>
            <a:cxnSpLocks/>
          </p:cNvCxnSpPr>
          <p:nvPr/>
        </p:nvCxnSpPr>
        <p:spPr>
          <a:xfrm>
            <a:off x="404000" y="2699832"/>
            <a:ext cx="8336000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부제목 2"/>
          <p:cNvSpPr txBox="1">
            <a:spLocks/>
          </p:cNvSpPr>
          <p:nvPr/>
        </p:nvSpPr>
        <p:spPr>
          <a:xfrm>
            <a:off x="1078863" y="4507792"/>
            <a:ext cx="6986275" cy="1848559"/>
          </a:xfrm>
          <a:prstGeom prst="rect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txBody>
          <a:bodyPr>
            <a:noAutofit/>
          </a:bodyPr>
          <a:lstStyle/>
          <a:p>
            <a:pPr marL="228600" marR="0" lvl="0" indent="-228600" algn="l" defTabSz="914400" rtl="0" eaLnBrk="1" fontAlgn="auto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ko-KR" sz="2000" b="1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latin typeface="맑은 고딕 (본문)"/>
                <a:ea typeface="나눔고딕" pitchFamily="50" charset="-127"/>
                <a:cs typeface="Arial" pitchFamily="34" charset="0"/>
              </a:rPr>
              <a:t>Artist Name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: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rgbClr val="0000FF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영문명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rgbClr val="0000FF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(</a:t>
            </a:r>
            <a:r>
              <a:rPr lang="ko-KR" altLang="en-US" sz="2000" b="1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rgbClr val="0000FF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한글명</a:t>
            </a:r>
            <a:r>
              <a:rPr lang="en-US" altLang="ko-KR" sz="2000" b="1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rgbClr val="0000FF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)</a:t>
            </a:r>
            <a:endParaRPr kumimoji="0" lang="en-US" altLang="ko-KR" sz="2000" b="1" i="0" u="none" strike="noStrike" kern="1200" cap="none" spc="0" normalizeH="0" baseline="0" noProof="0" dirty="0"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  <a:solidFill>
                <a:srgbClr val="0000FF"/>
              </a:solidFill>
              <a:effectLst/>
              <a:uLnTx/>
              <a:uFillTx/>
              <a:latin typeface="맑은 고딕 (본문)"/>
              <a:ea typeface="나눔고딕" pitchFamily="50" charset="-127"/>
              <a:cs typeface="Arial" pitchFamily="34" charset="0"/>
            </a:endParaRPr>
          </a:p>
          <a:p>
            <a:pPr marL="228600" marR="0" lvl="0" indent="-228600" algn="l" defTabSz="914400" rtl="0" eaLnBrk="1" fontAlgn="auto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ko-KR" sz="2000" b="1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latin typeface="맑은 고딕 (본문)"/>
                <a:ea typeface="나눔고딕" pitchFamily="50" charset="-127"/>
                <a:cs typeface="Arial" pitchFamily="34" charset="0"/>
              </a:rPr>
              <a:t>Website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: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rgbClr val="0000FF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없을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rgbClr val="0000FF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rgbClr val="0000FF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경우 해당 항목 삭제 가능</a:t>
            </a:r>
            <a:endParaRPr kumimoji="0" lang="en-US" altLang="ko-KR" sz="2000" b="1" i="0" u="none" strike="noStrike" kern="1200" cap="none" spc="0" normalizeH="0" baseline="0" noProof="0" dirty="0"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  <a:solidFill>
                <a:srgbClr val="0000FF"/>
              </a:solidFill>
              <a:effectLst/>
              <a:uLnTx/>
              <a:uFillTx/>
              <a:latin typeface="맑은 고딕 (본문)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6" name="슬라이드 번호 개체 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F5038-9598-45CD-8A51-A6B0E8514B37}" type="slidenum">
              <a:rPr lang="ko-KR" altLang="en-US" smtClean="0"/>
              <a:pPr/>
              <a:t>1</a:t>
            </a:fld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84726" y="157647"/>
            <a:ext cx="5194097" cy="1955407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</a:pPr>
            <a:r>
              <a:rPr lang="en-US" altLang="ko-KR" sz="12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[</a:t>
            </a:r>
            <a:r>
              <a:rPr lang="ko-KR" altLang="en-US" sz="12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안내</a:t>
            </a:r>
            <a:r>
              <a:rPr lang="en-US" altLang="ko-KR" sz="12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] </a:t>
            </a:r>
            <a:r>
              <a:rPr lang="ko-KR" altLang="en-US" sz="12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작성 요령</a:t>
            </a:r>
            <a:r>
              <a:rPr lang="ko-KR" altLang="en-US" sz="12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   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작성 시 본 내용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노란 박스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) 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삭제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 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필수</a:t>
            </a:r>
            <a:endParaRPr lang="en-US" altLang="ko-KR" sz="1200" b="1" dirty="0">
              <a:solidFill>
                <a:srgbClr val="0000FF"/>
              </a:solidFill>
              <a:latin typeface="+mn-ea"/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- </a:t>
            </a:r>
            <a:r>
              <a:rPr lang="ko-KR" altLang="en-US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자유형식</a:t>
            </a:r>
            <a:r>
              <a:rPr lang="en-US" altLang="ko-KR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, </a:t>
            </a:r>
            <a:r>
              <a:rPr lang="ko-KR" altLang="en-US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심사 참고 작품</a:t>
            </a:r>
            <a:r>
              <a:rPr lang="en-US" altLang="ko-KR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활동</a:t>
            </a:r>
            <a:r>
              <a:rPr lang="en-US" altLang="ko-KR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) </a:t>
            </a:r>
            <a:r>
              <a:rPr lang="ko-KR" altLang="en-US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사진</a:t>
            </a:r>
            <a:r>
              <a:rPr lang="en-US" altLang="ko-KR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, </a:t>
            </a:r>
            <a:r>
              <a:rPr lang="ko-KR" altLang="en-US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영문 자료 등 표지포함 </a:t>
            </a:r>
            <a:r>
              <a:rPr lang="en-US" altLang="ko-KR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5</a:t>
            </a:r>
            <a:r>
              <a:rPr lang="ko-KR" altLang="en-US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장 이상 </a:t>
            </a:r>
            <a:r>
              <a:rPr lang="en-US" altLang="ko-KR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20</a:t>
            </a:r>
            <a:r>
              <a:rPr lang="ko-KR" altLang="en-US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매 이내 작성</a:t>
            </a:r>
            <a:endParaRPr lang="en-US" altLang="ko-KR" sz="1000" b="1" u="sng" dirty="0">
              <a:solidFill>
                <a:sysClr val="windowText" lastClr="000000"/>
              </a:solidFill>
              <a:latin typeface="+mn-ea"/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000" i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1000" i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초과 페이지는 심의에서 제외될 수 있음</a:t>
            </a:r>
            <a:endParaRPr lang="en-US" altLang="ko-KR" sz="1000" i="1" dirty="0">
              <a:solidFill>
                <a:sysClr val="windowText" lastClr="000000"/>
              </a:solidFill>
              <a:latin typeface="+mn-ea"/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- </a:t>
            </a:r>
            <a:r>
              <a:rPr lang="ko-KR" altLang="en-US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최근 </a:t>
            </a:r>
            <a:r>
              <a:rPr lang="en-US" altLang="ko-KR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5</a:t>
            </a:r>
            <a:r>
              <a:rPr lang="ko-KR" altLang="en-US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년간</a:t>
            </a:r>
            <a:r>
              <a:rPr lang="en-US" altLang="ko-KR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(2020~2025)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의 활동 내용이 들어가도록 작성</a:t>
            </a:r>
            <a:endParaRPr lang="en-US" altLang="ko-KR" sz="1000" b="1" dirty="0">
              <a:solidFill>
                <a:sysClr val="windowText" lastClr="000000"/>
              </a:solidFill>
              <a:latin typeface="+mn-ea"/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- 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교류기관 심의자료로 </a:t>
            </a:r>
            <a:r>
              <a:rPr lang="ko-KR" altLang="en-US" sz="1000" b="1" u="sng" dirty="0">
                <a:solidFill>
                  <a:srgbClr val="FF0000"/>
                </a:solidFill>
                <a:latin typeface="+mn-ea"/>
                <a:cs typeface="Arial" pitchFamily="34" charset="0"/>
              </a:rPr>
              <a:t>영문 작성을 원칙으로 함</a:t>
            </a:r>
            <a:endParaRPr lang="en-US" altLang="ko-KR" sz="1000" b="1" dirty="0">
              <a:solidFill>
                <a:sysClr val="windowText" lastClr="000000"/>
              </a:solidFill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- 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해당 파일 작성 후 </a:t>
            </a: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PDF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로 변환하여 최종제출</a:t>
            </a: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, 20MB 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이하 제출 권장</a:t>
            </a:r>
            <a:endParaRPr lang="en-US" altLang="ko-KR" sz="1000" b="1" dirty="0">
              <a:solidFill>
                <a:sysClr val="windowText" lastClr="000000"/>
              </a:solidFill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- 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작품 이미지 </a:t>
            </a: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·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 동영상 링크</a:t>
            </a: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 · 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문서 등에 관한 캡션 기입</a:t>
            </a: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필수</a:t>
            </a: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) / 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설명 기입</a:t>
            </a: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선택</a:t>
            </a: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- 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파일명</a:t>
            </a: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: Artist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 </a:t>
            </a:r>
            <a:r>
              <a:rPr lang="en-US" altLang="ko-KR" sz="1000" b="1" dirty="0" err="1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Name_Portfolio_IAP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 </a:t>
            </a: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International Exchange Program 2025</a:t>
            </a:r>
          </a:p>
        </p:txBody>
      </p:sp>
    </p:spTree>
    <p:extLst>
      <p:ext uri="{BB962C8B-B14F-4D97-AF65-F5344CB8AC3E}">
        <p14:creationId xmlns:p14="http://schemas.microsoft.com/office/powerpoint/2010/main" val="27532525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2D25528-F067-47C5-AF2B-5291803181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458" y="600383"/>
            <a:ext cx="8689084" cy="711060"/>
          </a:xfrm>
        </p:spPr>
        <p:txBody>
          <a:bodyPr/>
          <a:lstStyle/>
          <a:p>
            <a:r>
              <a:rPr lang="en-US" altLang="ko-KR" dirty="0"/>
              <a:t>ex) Work</a:t>
            </a:r>
            <a:r>
              <a:rPr lang="ko-KR" altLang="en-US" dirty="0"/>
              <a:t> </a:t>
            </a:r>
            <a:r>
              <a:rPr lang="en-US" altLang="ko-KR" dirty="0"/>
              <a:t>Title (image) 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726663C-FF12-4AD7-BA52-BAA750C91B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27458" y="1551579"/>
            <a:ext cx="4254763" cy="4527492"/>
          </a:xfrm>
        </p:spPr>
        <p:txBody>
          <a:bodyPr/>
          <a:lstStyle/>
          <a:p>
            <a:r>
              <a:rPr lang="en-US" altLang="ko-KR" dirty="0"/>
              <a:t>Image &amp; caption </a:t>
            </a:r>
            <a:endParaRPr lang="ko-KR" altLang="en-US" dirty="0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51DB284-0A49-43E8-99FB-E8551A8676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61779" y="1551579"/>
            <a:ext cx="4254763" cy="4527492"/>
          </a:xfrm>
        </p:spPr>
        <p:txBody>
          <a:bodyPr/>
          <a:lstStyle/>
          <a:p>
            <a:r>
              <a:rPr lang="en-US" altLang="ko-KR" dirty="0"/>
              <a:t>Image &amp; caption 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DC89D3-59E2-4855-9B32-BF85F79DC7CA}"/>
              </a:ext>
            </a:extLst>
          </p:cNvPr>
          <p:cNvSpPr txBox="1"/>
          <p:nvPr/>
        </p:nvSpPr>
        <p:spPr>
          <a:xfrm>
            <a:off x="116541" y="5890478"/>
            <a:ext cx="84895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 marR="0" indent="-127000" fontAlgn="base" latinLnBrk="1">
              <a:spcBef>
                <a:spcPts val="0"/>
              </a:spcBef>
              <a:spcAft>
                <a:spcPts val="0"/>
              </a:spcAft>
            </a:pPr>
            <a:r>
              <a:rPr lang="en-US" altLang="ko-KR" sz="1200" kern="0" spc="0" dirty="0">
                <a:solidFill>
                  <a:srgbClr val="0000FF"/>
                </a:solidFill>
                <a:effectLst/>
                <a:latin typeface="Arial Unicode MS" panose="020B0604020202020204" pitchFamily="50" charset="-127"/>
                <a:ea typeface="Arial Unicode MS" panose="020B0604020202020204" pitchFamily="50" charset="-127"/>
              </a:rPr>
              <a:t>※ Please provide a clear description of your planned activities during the residency, with a focus on your artistic rationale. The proposal may include elements such as research, engagement with artistic or cultural references, the development of new work, and/or collaborative initiatives.</a:t>
            </a:r>
            <a:endParaRPr lang="en-US" altLang="ko-KR" sz="1200" kern="0" spc="0" dirty="0">
              <a:solidFill>
                <a:srgbClr val="000000"/>
              </a:solidFill>
              <a:effectLst/>
              <a:latin typeface="한양신명조"/>
            </a:endParaRPr>
          </a:p>
        </p:txBody>
      </p:sp>
    </p:spTree>
    <p:extLst>
      <p:ext uri="{BB962C8B-B14F-4D97-AF65-F5344CB8AC3E}">
        <p14:creationId xmlns:p14="http://schemas.microsoft.com/office/powerpoint/2010/main" val="29960984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2D25528-F067-47C5-AF2B-5291803181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ex) Work</a:t>
            </a:r>
            <a:r>
              <a:rPr lang="ko-KR" altLang="en-US" dirty="0"/>
              <a:t> </a:t>
            </a:r>
            <a:r>
              <a:rPr lang="en-US" altLang="ko-KR" dirty="0"/>
              <a:t>Title (video)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726663C-FF12-4AD7-BA52-BAA750C91B1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altLang="ko-KR" dirty="0"/>
              <a:t>Image &amp; caption </a:t>
            </a:r>
            <a:endParaRPr lang="ko-KR" altLang="en-US" dirty="0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51DB284-0A49-43E8-99FB-E8551A86765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altLang="ko-KR" dirty="0"/>
              <a:t>Image &amp; caption 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9" name="내용 개체 틀 8">
            <a:extLst>
              <a:ext uri="{FF2B5EF4-FFF2-40B4-BE49-F238E27FC236}">
                <a16:creationId xmlns:a16="http://schemas.microsoft.com/office/drawing/2014/main" id="{66C8E2CB-4210-41C0-909C-49F4B9AF71EE}"/>
              </a:ext>
            </a:extLst>
          </p:cNvPr>
          <p:cNvSpPr>
            <a:spLocks noGrp="1"/>
          </p:cNvSpPr>
          <p:nvPr>
            <p:ph sz="half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DC89D3-59E2-4855-9B32-BF85F79DC7CA}"/>
              </a:ext>
            </a:extLst>
          </p:cNvPr>
          <p:cNvSpPr txBox="1"/>
          <p:nvPr/>
        </p:nvSpPr>
        <p:spPr>
          <a:xfrm>
            <a:off x="116541" y="5890478"/>
            <a:ext cx="84895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 marR="0" indent="-127000" fontAlgn="base" latinLnBrk="1">
              <a:spcBef>
                <a:spcPts val="0"/>
              </a:spcBef>
              <a:spcAft>
                <a:spcPts val="0"/>
              </a:spcAft>
            </a:pPr>
            <a:r>
              <a:rPr lang="en-US" altLang="ko-KR" sz="1200" kern="0" spc="0" dirty="0">
                <a:solidFill>
                  <a:srgbClr val="0000FF"/>
                </a:solidFill>
                <a:effectLst/>
                <a:latin typeface="Arial Unicode MS" panose="020B0604020202020204" pitchFamily="50" charset="-127"/>
                <a:ea typeface="Arial Unicode MS" panose="020B0604020202020204" pitchFamily="50" charset="-127"/>
              </a:rPr>
              <a:t>※ Please provide a clear description of your planned activities during the residency, with a focus on your artistic rationale. The proposal may include elements such as research, engagement with artistic or cultural references, the development of new work, and/or collaborative initiatives.</a:t>
            </a:r>
            <a:endParaRPr lang="en-US" altLang="ko-KR" sz="1200" kern="0" spc="0" dirty="0">
              <a:solidFill>
                <a:srgbClr val="000000"/>
              </a:solidFill>
              <a:effectLst/>
              <a:latin typeface="한양신명조"/>
            </a:endParaRPr>
          </a:p>
        </p:txBody>
      </p:sp>
    </p:spTree>
    <p:extLst>
      <p:ext uri="{BB962C8B-B14F-4D97-AF65-F5344CB8AC3E}">
        <p14:creationId xmlns:p14="http://schemas.microsoft.com/office/powerpoint/2010/main" val="35566537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0FA23108-FE4E-4771-A06A-100F3469F66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F5038-9598-45CD-8A51-A6B0E8514B37}" type="slidenum">
              <a:rPr lang="ko-KR" altLang="en-US" smtClean="0"/>
              <a:pPr/>
              <a:t>4</a:t>
            </a:fld>
            <a:endParaRPr lang="ko-KR" altLang="en-US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803332B4-DBE1-4B61-8C90-6A3392FB92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Residency Project Proposal &amp; </a:t>
            </a:r>
            <a:r>
              <a:rPr lang="ko-KR" altLang="en-US" dirty="0"/>
              <a:t> </a:t>
            </a:r>
            <a:r>
              <a:rPr lang="en-US" altLang="ko-KR" dirty="0"/>
              <a:t>Work Plan</a:t>
            </a:r>
            <a:endParaRPr lang="ko-KR" altLang="en-US" dirty="0"/>
          </a:p>
        </p:txBody>
      </p:sp>
      <p:sp>
        <p:nvSpPr>
          <p:cNvPr id="13" name="내용 개체 틀 12">
            <a:extLst>
              <a:ext uri="{FF2B5EF4-FFF2-40B4-BE49-F238E27FC236}">
                <a16:creationId xmlns:a16="http://schemas.microsoft.com/office/drawing/2014/main" id="{8B6EA9FD-FF60-4283-B59E-7125EF40759F}"/>
              </a:ext>
            </a:extLst>
          </p:cNvPr>
          <p:cNvSpPr>
            <a:spLocks noGrp="1"/>
          </p:cNvSpPr>
          <p:nvPr>
            <p:ph sz="half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A6C57B-DB98-4B90-A8FA-C3BB7D01C00F}"/>
              </a:ext>
            </a:extLst>
          </p:cNvPr>
          <p:cNvSpPr txBox="1"/>
          <p:nvPr/>
        </p:nvSpPr>
        <p:spPr>
          <a:xfrm>
            <a:off x="116541" y="5890478"/>
            <a:ext cx="84895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 marR="0" indent="-127000" fontAlgn="base" latinLnBrk="1">
              <a:spcBef>
                <a:spcPts val="0"/>
              </a:spcBef>
              <a:spcAft>
                <a:spcPts val="0"/>
              </a:spcAft>
            </a:pPr>
            <a:r>
              <a:rPr lang="en-US" altLang="ko-KR" sz="1200" kern="0" spc="0" dirty="0">
                <a:solidFill>
                  <a:srgbClr val="0000FF"/>
                </a:solidFill>
                <a:effectLst/>
                <a:latin typeface="Arial Unicode MS" panose="020B0604020202020204" pitchFamily="50" charset="-127"/>
                <a:ea typeface="Arial Unicode MS" panose="020B0604020202020204" pitchFamily="50" charset="-127"/>
              </a:rPr>
              <a:t>※ Please provide a clear description of your planned activities during the residency, with a focus on your artistic rationale. The proposal may include elements such as research, engagement with artistic or cultural references, the development of new work, and/or collaborative initiatives. </a:t>
            </a:r>
            <a:endParaRPr lang="en-US" altLang="ko-KR" sz="1200" kern="0" spc="0" dirty="0">
              <a:solidFill>
                <a:srgbClr val="000000"/>
              </a:solidFill>
              <a:effectLst/>
              <a:latin typeface="한양신명조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5F85048-D40C-435D-A37F-821889C57DA1}"/>
              </a:ext>
            </a:extLst>
          </p:cNvPr>
          <p:cNvSpPr txBox="1"/>
          <p:nvPr/>
        </p:nvSpPr>
        <p:spPr>
          <a:xfrm>
            <a:off x="227458" y="1111059"/>
            <a:ext cx="4939553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500" kern="0" spc="0" dirty="0">
                <a:solidFill>
                  <a:srgbClr val="0000FF"/>
                </a:solidFill>
                <a:effectLst/>
                <a:latin typeface="+mj-ea"/>
                <a:ea typeface="+mj-ea"/>
              </a:rPr>
              <a:t>(</a:t>
            </a:r>
            <a:r>
              <a:rPr lang="ko-KR" altLang="en-US" sz="1500" kern="0" dirty="0">
                <a:solidFill>
                  <a:srgbClr val="0000FF"/>
                </a:solidFill>
                <a:latin typeface="+mj-ea"/>
                <a:ea typeface="+mj-ea"/>
              </a:rPr>
              <a:t>신청서 제출 내용 추가 부가 이미지 등 자료 설명 시</a:t>
            </a:r>
            <a:r>
              <a:rPr lang="en-US" altLang="ko-KR" sz="1500" kern="0" dirty="0">
                <a:solidFill>
                  <a:srgbClr val="0000FF"/>
                </a:solidFill>
                <a:latin typeface="+mj-ea"/>
                <a:ea typeface="+mj-ea"/>
              </a:rPr>
              <a:t>)</a:t>
            </a:r>
            <a:endParaRPr lang="ko-KR" altLang="en-US" sz="15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7823200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>
            <a:extLst>
              <a:ext uri="{FF2B5EF4-FFF2-40B4-BE49-F238E27FC236}">
                <a16:creationId xmlns:a16="http://schemas.microsoft.com/office/drawing/2014/main" id="{2C8FC229-045D-4C63-A3CD-25836EAD8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33902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5669331"/>
      </p:ext>
    </p:extLst>
  </p:cSld>
  <p:clrMapOvr>
    <a:masterClrMapping/>
  </p:clrMapOvr>
</p:sld>
</file>

<file path=ppt/theme/theme1.xml><?xml version="1.0" encoding="utf-8"?>
<a:theme xmlns:a="http://schemas.openxmlformats.org/drawingml/2006/main" name="2025 인천아트플랫폼 예술창작공간 〈인천 청년예술가 스튜디오 지원사업〉  지원 신청- 시각예술부문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532</TotalTime>
  <Words>357</Words>
  <Application>Microsoft Office PowerPoint</Application>
  <PresentationFormat>화면 슬라이드 쇼(4:3)</PresentationFormat>
  <Paragraphs>33</Paragraphs>
  <Slides>6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4" baseType="lpstr">
      <vt:lpstr>Arial Unicode MS</vt:lpstr>
      <vt:lpstr>맑은 고딕</vt:lpstr>
      <vt:lpstr>맑은 고딕 (본문)</vt:lpstr>
      <vt:lpstr>한양신명조</vt:lpstr>
      <vt:lpstr>Arial</vt:lpstr>
      <vt:lpstr>Calibri</vt:lpstr>
      <vt:lpstr>Calibri Light</vt:lpstr>
      <vt:lpstr>2025 인천아트플랫폼 예술창작공간 〈인천 청년예술가 스튜디오 지원사업〉  지원 신청- 시각예술부문</vt:lpstr>
      <vt:lpstr>PowerPoint 프레젠테이션</vt:lpstr>
      <vt:lpstr>ex) Work Title (image) </vt:lpstr>
      <vt:lpstr>ex) Work Title (video)</vt:lpstr>
      <vt:lpstr>Residency Project Proposal &amp;  Work Plan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인천생활문화센터 칠통마당</dc:creator>
  <cp:lastModifiedBy>은진 이</cp:lastModifiedBy>
  <cp:revision>36</cp:revision>
  <dcterms:created xsi:type="dcterms:W3CDTF">2023-02-17T10:46:44Z</dcterms:created>
  <dcterms:modified xsi:type="dcterms:W3CDTF">2025-04-28T07:56:17Z</dcterms:modified>
</cp:coreProperties>
</file>