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60" r:id="rId4"/>
  </p:sldIdLst>
  <p:sldSz cx="6858000" cy="9144000" type="screen4x3"/>
  <p:notesSz cx="9926638" cy="67976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B07BD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432" y="-29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B6952E-3A53-4E50-8A62-242F12D0DD58}" type="datetimeFigureOut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25EF2C-9699-48EF-9E85-50F0E09DEBB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04E15C-FB32-4F13-9E72-075E1EFE5D80}" type="datetimeFigureOut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06850" y="509588"/>
            <a:ext cx="19129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34CD15-5429-489E-9BA6-F449997FAC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4CD15-5429-489E-9BA6-F449997FAC7B}" type="slidenum">
              <a:rPr lang="ko-KR" altLang="en-US" smtClean="0"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9CDB8-9C9B-48C5-8819-286AAC765D1F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3181-E28B-41AE-905F-CB453B0B00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CFAFF-D477-4BE1-8E5B-A578FAA71196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3181-E28B-41AE-905F-CB453B0B00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A8CF2-3458-4AEB-B1C4-72406A2F3CFF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3181-E28B-41AE-905F-CB453B0B00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50FC9-987B-4D95-8074-1F306BCE8517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3181-E28B-41AE-905F-CB453B0B00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2DB7-6A89-47F5-B3E0-88D7DA5845F4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3181-E28B-41AE-905F-CB453B0B00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7CA9-7BC4-414D-A2E6-2919F5F29784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3181-E28B-41AE-905F-CB453B0B00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59619-1873-4E1D-BA03-BE624EE837FA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3181-E28B-41AE-905F-CB453B0B00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5AA13-01A3-4DDB-9FCC-850AA0825F5A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3181-E28B-41AE-905F-CB453B0B00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2D142-1B72-4BC5-B09C-1A3B717B4D56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3181-E28B-41AE-905F-CB453B0B00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C493-EDB1-4B16-B66C-4BA241EDE6E4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3181-E28B-41AE-905F-CB453B0B00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1E5CF-820E-4E2F-80A1-775F5E2593FA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3181-E28B-41AE-905F-CB453B0B00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29AA4-976C-4AD9-9112-2113F0D005A3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57192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C3181-E28B-41AE-905F-CB453B0B00E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2" descr="E:\Incheon Art Platform\working hyemi\2012~ 사업진행\2019년도\4. 기획전_수평적 세계를 껴안는 방법\디자인 시안\사본 -로고(먹색).jpg"/>
          <p:cNvPicPr>
            <a:picLocks noChangeAspect="1" noChangeArrowheads="1"/>
          </p:cNvPicPr>
          <p:nvPr userDrawn="1"/>
        </p:nvPicPr>
        <p:blipFill>
          <a:blip r:embed="rId13" cstate="print"/>
          <a:srcRect l="66773" b="-19236"/>
          <a:stretch>
            <a:fillRect/>
          </a:stretch>
        </p:blipFill>
        <p:spPr bwMode="auto">
          <a:xfrm>
            <a:off x="5877272" y="107504"/>
            <a:ext cx="864096" cy="381765"/>
          </a:xfrm>
          <a:prstGeom prst="rect">
            <a:avLst/>
          </a:prstGeom>
          <a:noFill/>
        </p:spPr>
      </p:pic>
      <p:sp>
        <p:nvSpPr>
          <p:cNvPr id="8" name="직사각형 7"/>
          <p:cNvSpPr/>
          <p:nvPr userDrawn="1"/>
        </p:nvSpPr>
        <p:spPr>
          <a:xfrm>
            <a:off x="107504" y="116632"/>
            <a:ext cx="386676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900" b="1" dirty="0" smtClean="0">
                <a:latin typeface="+mn-ea"/>
              </a:rPr>
              <a:t>인천아트플랫폼 </a:t>
            </a:r>
            <a:r>
              <a:rPr lang="en-US" altLang="ko-KR" sz="900" b="1" dirty="0" smtClean="0">
                <a:latin typeface="+mn-ea"/>
              </a:rPr>
              <a:t>2022</a:t>
            </a:r>
            <a:r>
              <a:rPr lang="ko-KR" altLang="en-US" sz="900" b="1" dirty="0" smtClean="0">
                <a:latin typeface="+mn-ea"/>
              </a:rPr>
              <a:t>년 </a:t>
            </a:r>
            <a:r>
              <a:rPr lang="ko-KR" altLang="en-US" sz="900" b="1" dirty="0" smtClean="0">
                <a:latin typeface="+mn-ea"/>
              </a:rPr>
              <a:t>입주 예술가 지원 신청</a:t>
            </a:r>
            <a:r>
              <a:rPr lang="en-US" altLang="ko-KR" sz="900" b="1" dirty="0" smtClean="0">
                <a:latin typeface="+mn-ea"/>
              </a:rPr>
              <a:t>- </a:t>
            </a:r>
            <a:r>
              <a:rPr lang="ko-KR" altLang="en-US" sz="900" b="1" dirty="0" smtClean="0">
                <a:latin typeface="+mn-ea"/>
              </a:rPr>
              <a:t>시각예술부문</a:t>
            </a:r>
            <a:r>
              <a:rPr lang="en-US" altLang="ko-KR" sz="900" b="1" dirty="0" smtClean="0">
                <a:latin typeface="+mn-ea"/>
              </a:rPr>
              <a:t>(</a:t>
            </a:r>
            <a:r>
              <a:rPr lang="ko-KR" altLang="en-US" sz="900" b="1" dirty="0" smtClean="0">
                <a:latin typeface="+mn-ea"/>
              </a:rPr>
              <a:t>연구자</a:t>
            </a:r>
            <a:r>
              <a:rPr lang="en-US" altLang="ko-KR" sz="900" b="1" dirty="0" smtClean="0">
                <a:latin typeface="+mn-ea"/>
              </a:rPr>
              <a:t>)</a:t>
            </a:r>
            <a:endParaRPr lang="ko-KR" altLang="en-US" sz="900" b="1" dirty="0">
              <a:latin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916608" y="2195736"/>
            <a:ext cx="4884671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dirty="0" smtClean="0"/>
              <a:t>인천아트플랫폼 </a:t>
            </a:r>
            <a:endParaRPr lang="en-US" altLang="ko-KR" sz="2800" b="1" dirty="0" smtClean="0"/>
          </a:p>
          <a:p>
            <a:pPr algn="ctr"/>
            <a:r>
              <a:rPr lang="en-US" altLang="ko-KR" sz="2800" b="1" dirty="0" smtClean="0"/>
              <a:t>2022 </a:t>
            </a:r>
            <a:r>
              <a:rPr lang="ko-KR" altLang="en-US" sz="2800" b="1" dirty="0" smtClean="0"/>
              <a:t>입주 예술가 모집 공모</a:t>
            </a:r>
            <a:endParaRPr lang="en-US" altLang="ko-KR" sz="2800" b="1" dirty="0" smtClean="0"/>
          </a:p>
          <a:p>
            <a:pPr algn="ctr"/>
            <a:endParaRPr lang="en-US" altLang="ko-KR" sz="2800" b="1" dirty="0"/>
          </a:p>
          <a:p>
            <a:pPr algn="ctr"/>
            <a:r>
              <a:rPr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시각예술부문</a:t>
            </a:r>
            <a:r>
              <a:rPr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연구자</a:t>
            </a:r>
            <a:r>
              <a:rPr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 </a:t>
            </a:r>
            <a:endParaRPr lang="ko-KR" altLang="en-US" sz="2800" dirty="0" smtClean="0"/>
          </a:p>
          <a:p>
            <a:pPr algn="ctr"/>
            <a:r>
              <a:rPr lang="ko-KR" altLang="en-US" sz="2800" b="1" dirty="0" smtClean="0"/>
              <a:t>포트폴리오 접수</a:t>
            </a:r>
            <a:endParaRPr lang="en-US" altLang="ko-KR" sz="2800" b="1" dirty="0" smtClean="0"/>
          </a:p>
        </p:txBody>
      </p:sp>
      <p:cxnSp>
        <p:nvCxnSpPr>
          <p:cNvPr id="8" name="직선 연결선 7"/>
          <p:cNvCxnSpPr>
            <a:stCxn id="7" idx="1"/>
            <a:endCxn id="7" idx="3"/>
          </p:cNvCxnSpPr>
          <p:nvPr/>
        </p:nvCxnSpPr>
        <p:spPr>
          <a:xfrm>
            <a:off x="916608" y="3319121"/>
            <a:ext cx="4884671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0" y="0"/>
            <a:ext cx="5949280" cy="1477328"/>
          </a:xfrm>
          <a:prstGeom prst="rect">
            <a:avLst/>
          </a:prstGeom>
          <a:solidFill>
            <a:srgbClr val="B07BD7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ko-KR" altLang="en-US" sz="1200" b="1" u="sng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작성 요령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   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작성 시 해당 안내 문구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보라색 박스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 삭제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구분에 맞춰 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자유형식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으로 기술하되 구분 없이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표지 포함  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</a:t>
            </a:r>
            <a:r>
              <a:rPr lang="en-US" altLang="ko-KR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페이지 이내</a:t>
            </a:r>
            <a:r>
              <a:rPr lang="en-US" altLang="ko-KR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초과제출 시 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페이지 이내만 심사에 반영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해당 파일 작성 후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PDF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로 변환하여 최종제출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용량 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20MB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이내 업로드 가능</a:t>
            </a:r>
            <a:endParaRPr lang="en-US" altLang="ko-KR" sz="8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시각예술분야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예술가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연구자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공연예술분야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선택 후 각 양식에 맞춰 기입</a:t>
            </a:r>
            <a:endParaRPr lang="en-US" altLang="ko-KR" sz="800" b="1" dirty="0" smtClean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 smtClean="0">
                <a:latin typeface="+mn-ea"/>
                <a:cs typeface="Arial" pitchFamily="34" charset="0"/>
              </a:rPr>
              <a:t>작품 이미지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·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 동영상 링크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·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문서 등에 관한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캡션 기입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 /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설명 기입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 smtClean="0">
                <a:latin typeface="+mn-ea"/>
                <a:cs typeface="Arial" pitchFamily="34" charset="0"/>
              </a:rPr>
              <a:t>그룹일 경우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개인 포트폴리오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그룹 포트폴리오 구성비율은 지원자가 판단하되 누구의 포트폴리오인지를 명확하게 명시</a:t>
            </a:r>
            <a:endParaRPr lang="en-US" altLang="ko-KR" sz="800" b="1" dirty="0" smtClean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제출시 파일명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: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지원자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팀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_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포트폴리오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_ 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2022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인천아트플랫폼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입주예술가공모</a:t>
            </a:r>
            <a:endParaRPr lang="en-US" altLang="ko-KR" sz="8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</p:txBody>
      </p:sp>
      <p:sp>
        <p:nvSpPr>
          <p:cNvPr id="6" name="부제목 2"/>
          <p:cNvSpPr txBox="1">
            <a:spLocks/>
          </p:cNvSpPr>
          <p:nvPr/>
        </p:nvSpPr>
        <p:spPr>
          <a:xfrm>
            <a:off x="836712" y="5508104"/>
            <a:ext cx="5184576" cy="2016224"/>
          </a:xfrm>
          <a:prstGeom prst="rect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작가명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팀명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):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생년월일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지원분야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전시기획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평론 및 이론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20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           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미술사 및 연구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 ],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기타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</a:t>
            </a:r>
            <a:endParaRPr kumimoji="0" lang="en-US" altLang="ko-KR" sz="2000" b="1" i="0" u="none" strike="noStrike" kern="1200" cap="none" spc="0" normalizeH="0" baseline="0" noProof="0" dirty="0" smtClean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+mn-ea"/>
              <a:cs typeface="Arial" pitchFamily="34" charset="0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492896" y="5652120"/>
            <a:ext cx="31149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 기입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 사용시 본명과 병기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: 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단체의 경우 </a:t>
            </a:r>
            <a:r>
              <a:rPr lang="ko-KR" altLang="en-US" sz="1000" b="1" dirty="0" err="1">
                <a:solidFill>
                  <a:srgbClr val="0000FF"/>
                </a:solidFill>
              </a:rPr>
              <a:t>팀명</a:t>
            </a:r>
            <a:r>
              <a:rPr lang="en-US" altLang="ko-KR" sz="1000" b="1" dirty="0">
                <a:solidFill>
                  <a:srgbClr val="0000FF"/>
                </a:solidFill>
              </a:rPr>
              <a:t>(</a:t>
            </a:r>
            <a:r>
              <a:rPr lang="ko-KR" altLang="en-US" sz="1000" b="1" dirty="0">
                <a:solidFill>
                  <a:srgbClr val="0000FF"/>
                </a:solidFill>
              </a:rPr>
              <a:t>대표자명</a:t>
            </a:r>
            <a:r>
              <a:rPr lang="en-US" altLang="ko-KR" sz="1000" b="1" dirty="0">
                <a:solidFill>
                  <a:srgbClr val="0000FF"/>
                </a:solidFill>
              </a:rPr>
              <a:t>) </a:t>
            </a:r>
            <a:r>
              <a:rPr lang="ko-KR" altLang="en-US" sz="1000" b="1" dirty="0">
                <a:solidFill>
                  <a:srgbClr val="0000FF"/>
                </a:solidFill>
              </a:rPr>
              <a:t>기입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2492895" y="6228185"/>
            <a:ext cx="21114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생년월일 앞 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6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자리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 ex) 211227</a:t>
            </a:r>
            <a:endParaRPr lang="ko-KR" altLang="en-US" sz="1000" dirty="0"/>
          </a:p>
        </p:txBody>
      </p:sp>
      <p:sp>
        <p:nvSpPr>
          <p:cNvPr id="13" name="직사각형 12"/>
          <p:cNvSpPr/>
          <p:nvPr/>
        </p:nvSpPr>
        <p:spPr>
          <a:xfrm>
            <a:off x="836712" y="7020272"/>
            <a:ext cx="175240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주요 활동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분야에 </a:t>
            </a:r>
            <a:r>
              <a:rPr lang="en-US" altLang="ko-KR" sz="1000" b="1" dirty="0">
                <a:solidFill>
                  <a:srgbClr val="0000FF"/>
                </a:solidFill>
              </a:rPr>
              <a:t>V </a:t>
            </a:r>
            <a:r>
              <a:rPr lang="ko-KR" altLang="en-US" sz="1000" b="1" dirty="0">
                <a:solidFill>
                  <a:srgbClr val="0000FF"/>
                </a:solidFill>
              </a:rPr>
              <a:t>체크</a:t>
            </a:r>
            <a:endParaRPr lang="ko-KR" altLang="en-US" sz="1000" dirty="0"/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3181-E28B-41AE-905F-CB453B0B00E7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08720" y="1691680"/>
            <a:ext cx="5089958" cy="6070893"/>
          </a:xfrm>
          <a:prstGeom prst="rect">
            <a:avLst/>
          </a:prstGeom>
          <a:solidFill>
            <a:srgbClr val="B07BD7"/>
          </a:soli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rgbClr val="0000FF"/>
                </a:solidFill>
              </a:rPr>
              <a:t>※ </a:t>
            </a:r>
            <a:r>
              <a:rPr lang="ko-KR" altLang="en-US" sz="1200" b="1" dirty="0">
                <a:solidFill>
                  <a:srgbClr val="0000FF"/>
                </a:solidFill>
              </a:rPr>
              <a:t>작성 시 본 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안내문구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보라색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박스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)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는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1200" b="1" dirty="0">
                <a:solidFill>
                  <a:srgbClr val="0000FF"/>
                </a:solidFill>
              </a:rPr>
              <a:t>모두 삭제 후 제출</a:t>
            </a:r>
            <a:endParaRPr lang="en-US" altLang="ko-KR" sz="1200" b="1" dirty="0">
              <a:solidFill>
                <a:srgbClr val="0000FF"/>
              </a:solidFill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>
                <a:solidFill>
                  <a:schemeClr val="bg1"/>
                </a:solidFill>
                <a:latin typeface="+mn-ea"/>
              </a:rPr>
              <a:t>[</a:t>
            </a:r>
            <a:r>
              <a:rPr lang="ko-KR" altLang="en-US" b="1" dirty="0">
                <a:solidFill>
                  <a:schemeClr val="bg1"/>
                </a:solidFill>
                <a:latin typeface="+mn-ea"/>
              </a:rPr>
              <a:t>작성방법 안내 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– </a:t>
            </a:r>
            <a:r>
              <a:rPr lang="ko-KR" altLang="en-US" b="1" dirty="0" smtClean="0">
                <a:solidFill>
                  <a:srgbClr val="0000FF"/>
                </a:solidFill>
                <a:latin typeface="+mn-ea"/>
              </a:rPr>
              <a:t>시각예술</a:t>
            </a:r>
            <a:r>
              <a:rPr lang="en-US" altLang="ko-KR" b="1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rgbClr val="0000FF"/>
                </a:solidFill>
                <a:latin typeface="+mn-ea"/>
              </a:rPr>
              <a:t>연구자</a:t>
            </a:r>
            <a:r>
              <a:rPr lang="en-US" altLang="ko-KR" b="1" dirty="0" smtClean="0">
                <a:solidFill>
                  <a:srgbClr val="0000FF"/>
                </a:solidFill>
                <a:latin typeface="+mn-ea"/>
              </a:rPr>
              <a:t>)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]</a:t>
            </a:r>
            <a:endParaRPr lang="en-US" altLang="ko-KR" sz="1600" b="1" dirty="0">
              <a:solidFill>
                <a:schemeClr val="bg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1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 smtClean="0">
                <a:solidFill>
                  <a:prstClr val="black"/>
                </a:solidFill>
              </a:rPr>
              <a:t>■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전시기획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prstClr val="black"/>
                </a:solidFill>
              </a:rPr>
              <a:t>  </a:t>
            </a:r>
            <a:r>
              <a:rPr lang="en-US" altLang="ko-KR" sz="1200" dirty="0" smtClean="0">
                <a:solidFill>
                  <a:prstClr val="black"/>
                </a:solidFill>
              </a:rPr>
              <a:t> </a:t>
            </a:r>
            <a:r>
              <a:rPr lang="en-US" altLang="ko-KR" sz="1200" b="1" dirty="0">
                <a:solidFill>
                  <a:prstClr val="black"/>
                </a:solidFill>
              </a:rPr>
              <a:t>-</a:t>
            </a:r>
            <a:r>
              <a:rPr lang="en-US" altLang="ko-KR" sz="1200" dirty="0">
                <a:solidFill>
                  <a:prstClr val="black"/>
                </a:solidFill>
              </a:rPr>
              <a:t> </a:t>
            </a:r>
            <a:r>
              <a:rPr lang="ko-KR" altLang="en-US" sz="1200" b="1" u="sng" dirty="0" smtClean="0">
                <a:solidFill>
                  <a:prstClr val="black"/>
                </a:solidFill>
              </a:rPr>
              <a:t>시각 예술 분야의 </a:t>
            </a:r>
            <a:r>
              <a:rPr lang="en-US" altLang="ko-KR" sz="1200" b="1" u="sng" dirty="0">
                <a:solidFill>
                  <a:prstClr val="black"/>
                </a:solidFill>
              </a:rPr>
              <a:t>3</a:t>
            </a:r>
            <a:r>
              <a:rPr lang="ko-KR" altLang="en-US" sz="1200" b="1" u="sng" dirty="0">
                <a:solidFill>
                  <a:prstClr val="black"/>
                </a:solidFill>
              </a:rPr>
              <a:t>년 이상 활동 경력 </a:t>
            </a:r>
            <a:r>
              <a:rPr lang="en-US" altLang="ko-KR" sz="1200" b="1" u="sng" dirty="0">
                <a:solidFill>
                  <a:prstClr val="black"/>
                </a:solidFill>
              </a:rPr>
              <a:t>(</a:t>
            </a:r>
            <a:r>
              <a:rPr lang="ko-KR" altLang="en-US" sz="1200" b="1" u="sng" dirty="0">
                <a:solidFill>
                  <a:prstClr val="black"/>
                </a:solidFill>
              </a:rPr>
              <a:t>전시 기획</a:t>
            </a:r>
            <a:r>
              <a:rPr lang="en-US" altLang="ko-KR" sz="1200" b="1" u="sng" dirty="0">
                <a:solidFill>
                  <a:prstClr val="black"/>
                </a:solidFill>
              </a:rPr>
              <a:t>, </a:t>
            </a:r>
            <a:r>
              <a:rPr lang="ko-KR" altLang="en-US" sz="1200" b="1" u="sng" dirty="0">
                <a:solidFill>
                  <a:prstClr val="black"/>
                </a:solidFill>
              </a:rPr>
              <a:t>학술지 및 </a:t>
            </a:r>
            <a:endParaRPr lang="en-US" altLang="ko-KR" sz="1200" b="1" u="sng" dirty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     </a:t>
            </a:r>
            <a:r>
              <a:rPr lang="ko-KR" altLang="en-US" sz="1200" b="1" u="sng" dirty="0">
                <a:solidFill>
                  <a:prstClr val="black"/>
                </a:solidFill>
              </a:rPr>
              <a:t>미술전문지 기고</a:t>
            </a:r>
            <a:r>
              <a:rPr lang="en-US" altLang="ko-KR" sz="1200" b="1" u="sng" dirty="0">
                <a:solidFill>
                  <a:prstClr val="black"/>
                </a:solidFill>
              </a:rPr>
              <a:t>, </a:t>
            </a:r>
            <a:r>
              <a:rPr lang="ko-KR" altLang="en-US" sz="1200" b="1" u="sng" dirty="0">
                <a:solidFill>
                  <a:prstClr val="black"/>
                </a:solidFill>
              </a:rPr>
              <a:t>출판 등</a:t>
            </a:r>
            <a:r>
              <a:rPr lang="en-US" altLang="ko-KR" sz="1200" b="1" u="sng" dirty="0" smtClean="0">
                <a:solidFill>
                  <a:prstClr val="black"/>
                </a:solidFill>
              </a:rPr>
              <a:t>)</a:t>
            </a:r>
            <a:r>
              <a:rPr lang="ko-KR" altLang="en-US" sz="1200" b="1" u="sng" dirty="0" smtClean="0">
                <a:solidFill>
                  <a:prstClr val="black"/>
                </a:solidFill>
              </a:rPr>
              <a:t>을 중심으로 </a:t>
            </a:r>
            <a:r>
              <a:rPr lang="ko-KR" altLang="en-US" sz="1200" b="1" u="sng" dirty="0">
                <a:solidFill>
                  <a:prstClr val="black"/>
                </a:solidFill>
              </a:rPr>
              <a:t>포함하여 </a:t>
            </a:r>
            <a:r>
              <a:rPr lang="ko-KR" altLang="en-US" sz="1200" b="1" u="sng" dirty="0" smtClean="0">
                <a:solidFill>
                  <a:prstClr val="black"/>
                </a:solidFill>
              </a:rPr>
              <a:t>제출</a:t>
            </a:r>
            <a:endParaRPr lang="en-US" altLang="ko-KR" sz="1200" b="1" dirty="0">
              <a:solidFill>
                <a:srgbClr val="0000FF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dirty="0">
                <a:solidFill>
                  <a:srgbClr val="0000FF"/>
                </a:solidFill>
              </a:rPr>
              <a:t>     : </a:t>
            </a:r>
            <a:r>
              <a:rPr lang="ko-KR" altLang="en-US" sz="1200" dirty="0">
                <a:solidFill>
                  <a:srgbClr val="0000FF"/>
                </a:solidFill>
              </a:rPr>
              <a:t>전시제목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주제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전시기간 및 장소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참여작가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참고사진 등</a:t>
            </a:r>
            <a:endParaRPr lang="en-US" altLang="ko-KR" sz="1200" dirty="0">
              <a:solidFill>
                <a:srgbClr val="0000FF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dirty="0">
                <a:solidFill>
                  <a:prstClr val="black"/>
                </a:solidFill>
              </a:rPr>
              <a:t>   </a:t>
            </a:r>
            <a:r>
              <a:rPr lang="en-US" altLang="ko-KR" sz="1200" b="1" dirty="0">
                <a:solidFill>
                  <a:prstClr val="black"/>
                </a:solidFill>
              </a:rPr>
              <a:t>- </a:t>
            </a:r>
            <a:r>
              <a:rPr lang="ko-KR" altLang="en-US" sz="1200" b="1" dirty="0" err="1" smtClean="0">
                <a:solidFill>
                  <a:prstClr val="black"/>
                </a:solidFill>
              </a:rPr>
              <a:t>아카이</a:t>
            </a:r>
            <a:r>
              <a:rPr lang="ko-KR" altLang="en-US" sz="1200" b="1" dirty="0" err="1">
                <a:solidFill>
                  <a:prstClr val="black"/>
                </a:solidFill>
              </a:rPr>
              <a:t>브</a:t>
            </a:r>
            <a:r>
              <a:rPr lang="en-US" altLang="ko-KR" sz="1200" dirty="0" smtClean="0">
                <a:solidFill>
                  <a:prstClr val="black"/>
                </a:solidFill>
              </a:rPr>
              <a:t>(</a:t>
            </a:r>
            <a:r>
              <a:rPr lang="ko-KR" altLang="en-US" sz="1200" dirty="0">
                <a:solidFill>
                  <a:prstClr val="black"/>
                </a:solidFill>
              </a:rPr>
              <a:t>포스터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 err="1">
                <a:solidFill>
                  <a:prstClr val="black"/>
                </a:solidFill>
              </a:rPr>
              <a:t>리플릿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>
                <a:solidFill>
                  <a:prstClr val="black"/>
                </a:solidFill>
              </a:rPr>
              <a:t>보도자료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>
                <a:solidFill>
                  <a:prstClr val="black"/>
                </a:solidFill>
              </a:rPr>
              <a:t>영상</a:t>
            </a:r>
            <a:r>
              <a:rPr lang="en-US" altLang="ko-KR" sz="1200" dirty="0">
                <a:solidFill>
                  <a:prstClr val="black"/>
                </a:solidFill>
              </a:rPr>
              <a:t>(URL)</a:t>
            </a:r>
            <a:r>
              <a:rPr lang="ko-KR" altLang="en-US" sz="1200" dirty="0">
                <a:solidFill>
                  <a:prstClr val="black"/>
                </a:solidFill>
              </a:rPr>
              <a:t> 등</a:t>
            </a:r>
            <a:r>
              <a:rPr lang="en-US" altLang="ko-KR" sz="1200" dirty="0" smtClean="0">
                <a:solidFill>
                  <a:prstClr val="black"/>
                </a:solidFill>
              </a:rPr>
              <a:t>)</a:t>
            </a:r>
            <a:r>
              <a:rPr lang="ko-KR" altLang="en-US" sz="1200" b="1" dirty="0">
                <a:solidFill>
                  <a:schemeClr val="tx1"/>
                </a:solidFill>
              </a:rPr>
              <a:t>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</a:rPr>
              <a:t>[</a:t>
            </a:r>
            <a:r>
              <a:rPr lang="ko-KR" altLang="en-US" sz="1200" b="1" dirty="0">
                <a:solidFill>
                  <a:schemeClr val="tx1"/>
                </a:solidFill>
              </a:rPr>
              <a:t>선택</a:t>
            </a:r>
            <a:r>
              <a:rPr lang="en-US" altLang="ko-KR" sz="1200" b="1" dirty="0">
                <a:solidFill>
                  <a:schemeClr val="tx1"/>
                </a:solidFill>
              </a:rPr>
              <a:t>]</a:t>
            </a:r>
            <a:endParaRPr lang="en-US" altLang="ko-KR" sz="1200" b="1" dirty="0">
              <a:solidFill>
                <a:srgbClr val="0000FF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chemeClr val="tx1"/>
                </a:solidFill>
              </a:rPr>
              <a:t>   -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연구논문 등 </a:t>
            </a:r>
            <a:r>
              <a:rPr lang="en-US" altLang="ko-KR" sz="1200" b="1" dirty="0">
                <a:solidFill>
                  <a:schemeClr val="tx1"/>
                </a:solidFill>
              </a:rPr>
              <a:t>[</a:t>
            </a:r>
            <a:r>
              <a:rPr lang="ko-KR" altLang="en-US" sz="1200" b="1" dirty="0">
                <a:solidFill>
                  <a:schemeClr val="tx1"/>
                </a:solidFill>
              </a:rPr>
              <a:t>선택</a:t>
            </a:r>
            <a:r>
              <a:rPr lang="en-US" altLang="ko-KR" sz="1200" b="1" dirty="0">
                <a:solidFill>
                  <a:schemeClr val="tx1"/>
                </a:solidFill>
              </a:rPr>
              <a:t>] 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   - </a:t>
            </a:r>
            <a:r>
              <a:rPr lang="ko-KR" altLang="en-US" sz="1200" b="1" dirty="0">
                <a:solidFill>
                  <a:schemeClr val="tx1"/>
                </a:solidFill>
              </a:rPr>
              <a:t>기타</a:t>
            </a:r>
            <a:r>
              <a:rPr lang="en-US" altLang="ko-KR" sz="1200" b="1" dirty="0">
                <a:solidFill>
                  <a:schemeClr val="tx1"/>
                </a:solidFill>
              </a:rPr>
              <a:t> </a:t>
            </a:r>
            <a:r>
              <a:rPr lang="ko-KR" altLang="en-US" sz="1200" b="1" dirty="0">
                <a:solidFill>
                  <a:schemeClr val="tx1"/>
                </a:solidFill>
              </a:rPr>
              <a:t>관련 시각연구 활동 등 </a:t>
            </a:r>
            <a:r>
              <a:rPr lang="en-US" altLang="ko-KR" sz="1200" b="1" dirty="0">
                <a:solidFill>
                  <a:schemeClr val="tx1"/>
                </a:solidFill>
              </a:rPr>
              <a:t>[</a:t>
            </a:r>
            <a:r>
              <a:rPr lang="ko-KR" altLang="en-US" sz="1200" b="1" dirty="0">
                <a:solidFill>
                  <a:schemeClr val="tx1"/>
                </a:solidFill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]</a:t>
            </a:r>
          </a:p>
          <a:p>
            <a:pPr lvl="0">
              <a:lnSpc>
                <a:spcPct val="150000"/>
              </a:lnSpc>
              <a:defRPr/>
            </a:pPr>
            <a:endParaRPr lang="en-US" altLang="ko-KR" sz="12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■ </a:t>
            </a:r>
            <a:r>
              <a:rPr lang="ko-KR" altLang="en-US" sz="1200" b="1" dirty="0" smtClean="0">
                <a:solidFill>
                  <a:prstClr val="black"/>
                </a:solidFill>
              </a:rPr>
              <a:t>연구분야</a:t>
            </a:r>
            <a:endParaRPr lang="en-US" altLang="ko-KR" sz="1200" b="1" dirty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prstClr val="black"/>
                </a:solidFill>
              </a:rPr>
              <a:t>  -</a:t>
            </a:r>
            <a:r>
              <a:rPr lang="en-US" altLang="ko-KR" sz="1200" dirty="0" smtClean="0">
                <a:solidFill>
                  <a:prstClr val="black"/>
                </a:solidFill>
              </a:rPr>
              <a:t> </a:t>
            </a:r>
            <a:r>
              <a:rPr lang="ko-KR" altLang="en-US" sz="1200" b="1" u="sng" dirty="0">
                <a:solidFill>
                  <a:prstClr val="black"/>
                </a:solidFill>
              </a:rPr>
              <a:t>시각 예술 분야의 </a:t>
            </a:r>
            <a:r>
              <a:rPr lang="en-US" altLang="ko-KR" sz="1200" b="1" u="sng" dirty="0">
                <a:solidFill>
                  <a:prstClr val="black"/>
                </a:solidFill>
              </a:rPr>
              <a:t>3</a:t>
            </a:r>
            <a:r>
              <a:rPr lang="ko-KR" altLang="en-US" sz="1200" b="1" u="sng" dirty="0">
                <a:solidFill>
                  <a:prstClr val="black"/>
                </a:solidFill>
              </a:rPr>
              <a:t>년 이상 </a:t>
            </a:r>
            <a:r>
              <a:rPr lang="ko-KR" altLang="en-US" sz="1200" b="1" u="sng" dirty="0" smtClean="0">
                <a:solidFill>
                  <a:prstClr val="black"/>
                </a:solidFill>
              </a:rPr>
              <a:t>연구 </a:t>
            </a:r>
            <a:r>
              <a:rPr lang="ko-KR" altLang="en-US" sz="1200" b="1" u="sng" dirty="0">
                <a:solidFill>
                  <a:prstClr val="black"/>
                </a:solidFill>
              </a:rPr>
              <a:t>경력 </a:t>
            </a:r>
            <a:r>
              <a:rPr lang="en-US" altLang="ko-KR" sz="1200" b="1" u="sng" dirty="0" smtClean="0">
                <a:solidFill>
                  <a:prstClr val="black"/>
                </a:solidFill>
              </a:rPr>
              <a:t>(</a:t>
            </a:r>
            <a:r>
              <a:rPr lang="ko-KR" altLang="en-US" sz="1200" b="1" u="sng" dirty="0" smtClean="0">
                <a:solidFill>
                  <a:prstClr val="black"/>
                </a:solidFill>
              </a:rPr>
              <a:t>논문 게재 내역</a:t>
            </a:r>
            <a:r>
              <a:rPr lang="en-US" altLang="ko-KR" sz="1200" b="1" u="sng" dirty="0" smtClean="0">
                <a:solidFill>
                  <a:prstClr val="black"/>
                </a:solidFill>
              </a:rPr>
              <a:t>, </a:t>
            </a:r>
            <a:r>
              <a:rPr lang="ko-KR" altLang="en-US" sz="1200" b="1" u="sng" dirty="0">
                <a:solidFill>
                  <a:prstClr val="black"/>
                </a:solidFill>
              </a:rPr>
              <a:t>학술지 및 </a:t>
            </a:r>
            <a:endParaRPr lang="en-US" altLang="ko-KR" sz="1200" b="1" u="sng" dirty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     </a:t>
            </a:r>
            <a:r>
              <a:rPr lang="ko-KR" altLang="en-US" sz="1200" b="1" u="sng" dirty="0">
                <a:solidFill>
                  <a:prstClr val="black"/>
                </a:solidFill>
              </a:rPr>
              <a:t>미술전문지 기고</a:t>
            </a:r>
            <a:r>
              <a:rPr lang="en-US" altLang="ko-KR" sz="1200" b="1" u="sng" dirty="0">
                <a:solidFill>
                  <a:prstClr val="black"/>
                </a:solidFill>
              </a:rPr>
              <a:t>, </a:t>
            </a:r>
            <a:r>
              <a:rPr lang="ko-KR" altLang="en-US" sz="1200" b="1" u="sng" dirty="0">
                <a:solidFill>
                  <a:prstClr val="black"/>
                </a:solidFill>
              </a:rPr>
              <a:t>출판 등</a:t>
            </a:r>
            <a:r>
              <a:rPr lang="en-US" altLang="ko-KR" sz="1200" b="1" u="sng" dirty="0">
                <a:solidFill>
                  <a:prstClr val="black"/>
                </a:solidFill>
              </a:rPr>
              <a:t>)</a:t>
            </a:r>
            <a:r>
              <a:rPr lang="ko-KR" altLang="en-US" sz="1200" b="1" u="sng" dirty="0">
                <a:solidFill>
                  <a:prstClr val="black"/>
                </a:solidFill>
              </a:rPr>
              <a:t>을 중심으로 포함하여 제출</a:t>
            </a:r>
            <a:endParaRPr lang="en-US" altLang="ko-KR" sz="1200" b="1" dirty="0">
              <a:solidFill>
                <a:srgbClr val="0000FF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dirty="0">
                <a:solidFill>
                  <a:srgbClr val="0000FF"/>
                </a:solidFill>
              </a:rPr>
              <a:t>     : </a:t>
            </a:r>
            <a:r>
              <a:rPr lang="ko-KR" altLang="en-US" sz="1200" dirty="0" smtClean="0">
                <a:solidFill>
                  <a:srgbClr val="0000FF"/>
                </a:solidFill>
              </a:rPr>
              <a:t>논문제목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주제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</a:rPr>
              <a:t>연구연도</a:t>
            </a:r>
            <a:r>
              <a:rPr lang="en-US" altLang="ko-KR" sz="1200" dirty="0" smtClean="0">
                <a:solidFill>
                  <a:srgbClr val="0000FF"/>
                </a:solidFill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</a:rPr>
              <a:t>논문 요약서 등 </a:t>
            </a:r>
            <a:endParaRPr lang="en-US" altLang="ko-KR" sz="1200" dirty="0" smtClean="0">
              <a:solidFill>
                <a:srgbClr val="0000FF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rgbClr val="0000FF"/>
                </a:solidFill>
              </a:rPr>
              <a:t> 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 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200" b="1" dirty="0">
                <a:solidFill>
                  <a:schemeClr val="tx1"/>
                </a:solidFill>
              </a:rPr>
              <a:t>기타</a:t>
            </a:r>
            <a:r>
              <a:rPr lang="en-US" altLang="ko-KR" sz="1200" b="1" dirty="0">
                <a:solidFill>
                  <a:schemeClr val="tx1"/>
                </a:solidFill>
              </a:rPr>
              <a:t> </a:t>
            </a:r>
            <a:r>
              <a:rPr lang="ko-KR" altLang="en-US" sz="1200" b="1" dirty="0">
                <a:solidFill>
                  <a:schemeClr val="tx1"/>
                </a:solidFill>
              </a:rPr>
              <a:t>관련 시각연구 활동 등 </a:t>
            </a:r>
            <a:r>
              <a:rPr lang="en-US" altLang="ko-KR" sz="1200" b="1" dirty="0">
                <a:solidFill>
                  <a:schemeClr val="tx1"/>
                </a:solidFill>
              </a:rPr>
              <a:t>[</a:t>
            </a:r>
            <a:r>
              <a:rPr lang="ko-KR" altLang="en-US" sz="1200" b="1" dirty="0">
                <a:solidFill>
                  <a:schemeClr val="tx1"/>
                </a:solidFill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]</a:t>
            </a:r>
            <a:r>
              <a:rPr lang="en-US" altLang="ko-KR" sz="1200" b="1" dirty="0" smtClean="0">
                <a:solidFill>
                  <a:prstClr val="black"/>
                </a:solidFill>
              </a:rPr>
              <a:t> </a:t>
            </a:r>
            <a:endParaRPr lang="en-US" altLang="ko-KR" sz="1200" b="1" dirty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defRPr/>
            </a:pPr>
            <a:endParaRPr lang="en-US" altLang="ko-KR" sz="1200" b="1" dirty="0" smtClean="0">
              <a:solidFill>
                <a:srgbClr val="0000FF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b="1" u="sng" dirty="0" smtClean="0">
                <a:solidFill>
                  <a:srgbClr val="0000FF"/>
                </a:solidFill>
                <a:latin typeface="+mn-ea"/>
              </a:rPr>
              <a:t>※ </a:t>
            </a:r>
            <a:r>
              <a:rPr lang="en-US" altLang="ko-KR" sz="1200" b="1" u="sng" dirty="0">
                <a:solidFill>
                  <a:srgbClr val="0000FF"/>
                </a:solidFill>
                <a:latin typeface="+mn-ea"/>
              </a:rPr>
              <a:t>URL</a:t>
            </a:r>
            <a:r>
              <a:rPr lang="ko-KR" altLang="en-US" sz="1200" b="1" u="sng" dirty="0">
                <a:solidFill>
                  <a:srgbClr val="0000FF"/>
                </a:solidFill>
                <a:latin typeface="+mn-ea"/>
              </a:rPr>
              <a:t>의 경우</a:t>
            </a:r>
            <a:r>
              <a:rPr lang="en-US" altLang="ko-KR" sz="1200" b="1" u="sng" dirty="0">
                <a:solidFill>
                  <a:srgbClr val="0000FF"/>
                </a:solidFill>
                <a:latin typeface="+mn-ea"/>
              </a:rPr>
              <a:t>, PDF </a:t>
            </a:r>
            <a:r>
              <a:rPr lang="ko-KR" altLang="en-US" sz="1200" b="1" u="sng" dirty="0">
                <a:solidFill>
                  <a:srgbClr val="0000FF"/>
                </a:solidFill>
                <a:latin typeface="+mn-ea"/>
              </a:rPr>
              <a:t>변환 후 링크가 작동하는 지 필히 확인</a:t>
            </a:r>
            <a:endParaRPr lang="en-US" altLang="ko-KR" sz="1200" b="1" u="sng" dirty="0">
              <a:solidFill>
                <a:srgbClr val="0000FF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※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표지포함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20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페이지 이내 작성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용량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20MB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이내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),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자유형식</a:t>
            </a:r>
            <a:endParaRPr lang="en-US" altLang="ko-KR" sz="1200" b="1" dirty="0" smtClean="0">
              <a:solidFill>
                <a:srgbClr val="0000FF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endParaRPr lang="en-US" altLang="ko-KR" sz="1200" b="1" dirty="0">
              <a:solidFill>
                <a:srgbClr val="0000FF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endParaRPr lang="en-US" altLang="ko-KR" sz="1200" b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3181-E28B-41AE-905F-CB453B0B00E7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5272" y="1115616"/>
            <a:ext cx="6220072" cy="4074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60000"/>
              </a:lnSpc>
            </a:pPr>
            <a:r>
              <a:rPr lang="ko-KR" altLang="en-US" b="1" u="sng" dirty="0" smtClean="0">
                <a:solidFill>
                  <a:srgbClr val="000000"/>
                </a:solidFill>
                <a:latin typeface="휴먼명조"/>
              </a:rPr>
              <a:t>연구 논문 요약서</a:t>
            </a:r>
            <a:endParaRPr lang="en-US" altLang="ko-KR" b="1" u="sng" dirty="0" smtClean="0">
              <a:solidFill>
                <a:srgbClr val="000000"/>
              </a:solidFill>
              <a:latin typeface="휴먼명조"/>
            </a:endParaRPr>
          </a:p>
          <a:p>
            <a:endParaRPr lang="en-US" altLang="ko-KR" sz="1000" dirty="0" smtClean="0"/>
          </a:p>
          <a:p>
            <a:endParaRPr lang="en-US" altLang="ko-KR" sz="1000" dirty="0" smtClean="0"/>
          </a:p>
          <a:p>
            <a:r>
              <a:rPr lang="ko-KR" altLang="en-US" sz="1000" dirty="0" smtClean="0"/>
              <a:t>○ </a:t>
            </a:r>
            <a:r>
              <a:rPr lang="ko-KR" altLang="en-US" sz="1000" dirty="0" smtClean="0"/>
              <a:t>논문제목</a:t>
            </a:r>
            <a:r>
              <a:rPr lang="en-US" altLang="ko-KR" sz="1000" dirty="0" smtClean="0"/>
              <a:t>(</a:t>
            </a:r>
            <a:r>
              <a:rPr lang="ko-KR" altLang="en-US" sz="1000" dirty="0" err="1" smtClean="0"/>
              <a:t>한글명</a:t>
            </a:r>
            <a:r>
              <a:rPr lang="en-US" altLang="ko-KR" sz="1000" dirty="0" smtClean="0"/>
              <a:t>)                                (</a:t>
            </a:r>
            <a:r>
              <a:rPr lang="ko-KR" altLang="en-US" sz="1000" dirty="0" err="1" smtClean="0"/>
              <a:t>영문명</a:t>
            </a:r>
            <a:r>
              <a:rPr lang="en-US" altLang="ko-KR" sz="1000" dirty="0"/>
              <a:t>)</a:t>
            </a:r>
            <a:endParaRPr lang="ko-KR" altLang="en-US" sz="1000" dirty="0"/>
          </a:p>
          <a:p>
            <a:r>
              <a:rPr lang="ko-KR" altLang="en-US" sz="1000" dirty="0"/>
              <a:t>○ 논문 게재지 및 게재일자</a:t>
            </a:r>
          </a:p>
          <a:p>
            <a:r>
              <a:rPr lang="ko-KR" altLang="en-US" sz="1000" dirty="0" smtClean="0"/>
              <a:t>    ▪ </a:t>
            </a:r>
            <a:r>
              <a:rPr lang="ko-KR" altLang="en-US" sz="1000" dirty="0"/>
              <a:t>등재구분</a:t>
            </a:r>
            <a:r>
              <a:rPr lang="en-US" altLang="ko-KR" sz="1000" dirty="0"/>
              <a:t>("√" </a:t>
            </a:r>
            <a:r>
              <a:rPr lang="ko-KR" altLang="en-US" sz="1000" dirty="0"/>
              <a:t>표기</a:t>
            </a:r>
            <a:r>
              <a:rPr lang="en-US" altLang="ko-KR" sz="1000" dirty="0"/>
              <a:t>) : </a:t>
            </a:r>
            <a:r>
              <a:rPr lang="ko-KR" altLang="en-US" sz="1000" dirty="0"/>
              <a:t>□ </a:t>
            </a:r>
            <a:r>
              <a:rPr lang="en-US" altLang="ko-KR" sz="1000" dirty="0" smtClean="0"/>
              <a:t>SCI  </a:t>
            </a:r>
            <a:r>
              <a:rPr lang="ko-KR" altLang="en-US" sz="1000" dirty="0" smtClean="0"/>
              <a:t>□ </a:t>
            </a:r>
            <a:r>
              <a:rPr lang="en-US" altLang="ko-KR" sz="1000" dirty="0" smtClean="0"/>
              <a:t>SSCI  </a:t>
            </a:r>
            <a:r>
              <a:rPr lang="ko-KR" altLang="en-US" sz="1000" dirty="0" smtClean="0"/>
              <a:t>□ </a:t>
            </a:r>
            <a:r>
              <a:rPr lang="en-US" altLang="ko-KR" sz="1000" dirty="0" smtClean="0"/>
              <a:t>A&amp;HCI </a:t>
            </a:r>
            <a:r>
              <a:rPr lang="ko-KR" altLang="en-US" sz="1000" dirty="0" smtClean="0"/>
              <a:t>□ </a:t>
            </a:r>
            <a:r>
              <a:rPr lang="en-US" altLang="ko-KR" sz="1000" dirty="0" smtClean="0"/>
              <a:t>SCIE □ SCOPUS </a:t>
            </a:r>
            <a:r>
              <a:rPr lang="ko-KR" altLang="en-US" sz="1000" dirty="0" smtClean="0"/>
              <a:t>□ </a:t>
            </a:r>
            <a:r>
              <a:rPr lang="en-US" altLang="ko-KR" sz="1000" dirty="0"/>
              <a:t>KCI(</a:t>
            </a:r>
            <a:r>
              <a:rPr lang="ko-KR" altLang="en-US" sz="1000" dirty="0"/>
              <a:t>한국연구재단등재지</a:t>
            </a:r>
            <a:r>
              <a:rPr lang="en-US" altLang="ko-KR" sz="1000" dirty="0"/>
              <a:t>)</a:t>
            </a:r>
            <a:endParaRPr lang="ko-KR" altLang="en-US" sz="1000" dirty="0"/>
          </a:p>
          <a:p>
            <a:r>
              <a:rPr lang="ko-KR" altLang="en-US" sz="1000" dirty="0" smtClean="0"/>
              <a:t>    ▪ </a:t>
            </a:r>
            <a:r>
              <a:rPr lang="ko-KR" altLang="en-US" sz="1000" dirty="0"/>
              <a:t>게재지명 </a:t>
            </a:r>
            <a:r>
              <a:rPr lang="en-US" altLang="ko-KR" sz="1000" dirty="0"/>
              <a:t>: </a:t>
            </a:r>
            <a:endParaRPr lang="ko-KR" altLang="en-US" sz="1000" dirty="0"/>
          </a:p>
          <a:p>
            <a:r>
              <a:rPr lang="ko-KR" altLang="en-US" sz="1000" dirty="0" smtClean="0"/>
              <a:t>    ▪ </a:t>
            </a:r>
            <a:r>
              <a:rPr lang="ko-KR" altLang="en-US" sz="1000" dirty="0"/>
              <a:t>게재일자 </a:t>
            </a:r>
            <a:r>
              <a:rPr lang="en-US" altLang="ko-KR" sz="1000" dirty="0"/>
              <a:t>: </a:t>
            </a:r>
            <a:endParaRPr lang="ko-KR" altLang="en-US" sz="1000" dirty="0"/>
          </a:p>
          <a:p>
            <a:r>
              <a:rPr lang="ko-KR" altLang="en-US" sz="1000" dirty="0"/>
              <a:t>○ 발표자 성명</a:t>
            </a:r>
            <a:r>
              <a:rPr lang="en-US" altLang="ko-KR" sz="1000" dirty="0"/>
              <a:t>(</a:t>
            </a:r>
            <a:r>
              <a:rPr lang="ko-KR" altLang="en-US" sz="1000" dirty="0"/>
              <a:t>공동연구자 포함</a:t>
            </a:r>
            <a:r>
              <a:rPr lang="en-US" altLang="ko-KR" sz="1000" dirty="0"/>
              <a:t>) : </a:t>
            </a:r>
          </a:p>
          <a:p>
            <a:r>
              <a:rPr lang="ko-KR" altLang="en-US" sz="1000" i="1" dirty="0" smtClean="0"/>
              <a:t>  </a:t>
            </a:r>
            <a:r>
              <a:rPr lang="ko-KR" altLang="en-US" sz="1000" dirty="0" smtClean="0"/>
              <a:t>  ▪ </a:t>
            </a:r>
            <a:r>
              <a:rPr lang="ko-KR" altLang="en-US" sz="1000" dirty="0"/>
              <a:t>응시자</a:t>
            </a:r>
            <a:r>
              <a:rPr lang="en-US" altLang="ko-KR" sz="1000" dirty="0"/>
              <a:t>(</a:t>
            </a:r>
            <a:r>
              <a:rPr lang="ko-KR" altLang="en-US" sz="1000" dirty="0"/>
              <a:t>논문기여도</a:t>
            </a:r>
            <a:r>
              <a:rPr lang="en-US" altLang="ko-KR" sz="1000" dirty="0"/>
              <a:t>) : </a:t>
            </a:r>
            <a:r>
              <a:rPr lang="ko-KR" altLang="en-US" sz="1000" dirty="0"/>
              <a:t>홍길동 </a:t>
            </a:r>
            <a:r>
              <a:rPr lang="en-US" altLang="ko-KR" sz="1000" dirty="0"/>
              <a:t>(</a:t>
            </a:r>
            <a:r>
              <a:rPr lang="ko-KR" altLang="en-US" sz="1000" dirty="0"/>
              <a:t>제</a:t>
            </a:r>
            <a:r>
              <a:rPr lang="en-US" altLang="ko-KR" sz="1000" dirty="0"/>
              <a:t>2</a:t>
            </a:r>
            <a:r>
              <a:rPr lang="ko-KR" altLang="en-US" sz="1000" dirty="0"/>
              <a:t>저자</a:t>
            </a:r>
            <a:r>
              <a:rPr lang="en-US" altLang="ko-KR" sz="1000" dirty="0"/>
              <a:t>/5</a:t>
            </a:r>
            <a:r>
              <a:rPr lang="ko-KR" altLang="en-US" sz="1000" dirty="0"/>
              <a:t>인</a:t>
            </a:r>
            <a:r>
              <a:rPr lang="en-US" altLang="ko-KR" sz="1000" dirty="0"/>
              <a:t>)</a:t>
            </a:r>
          </a:p>
          <a:p>
            <a:r>
              <a:rPr lang="ko-KR" altLang="en-US" sz="1000" dirty="0" smtClean="0"/>
              <a:t>    ▪ </a:t>
            </a:r>
            <a:r>
              <a:rPr lang="ko-KR" altLang="en-US" sz="1000" dirty="0"/>
              <a:t>공동연구자 </a:t>
            </a:r>
            <a:r>
              <a:rPr lang="en-US" altLang="ko-KR" sz="1000" dirty="0"/>
              <a:t>: </a:t>
            </a:r>
            <a:r>
              <a:rPr lang="en-US" altLang="ko-KR" sz="1000" dirty="0" smtClean="0"/>
              <a:t> </a:t>
            </a:r>
          </a:p>
          <a:p>
            <a:endParaRPr lang="en-US" altLang="ko-KR" sz="1000" dirty="0"/>
          </a:p>
          <a:p>
            <a:r>
              <a:rPr lang="ko-KR" altLang="en-US" sz="1000" dirty="0" smtClean="0"/>
              <a:t>○ 주요내용 요약</a:t>
            </a:r>
            <a:endParaRPr lang="en-US" altLang="ko-KR" sz="1000" dirty="0" smtClean="0"/>
          </a:p>
          <a:p>
            <a:r>
              <a:rPr lang="en-US" altLang="ko-KR" sz="1000" dirty="0" smtClean="0"/>
              <a:t>Ⅰ. </a:t>
            </a:r>
            <a:r>
              <a:rPr lang="ko-KR" altLang="en-US" sz="1000" dirty="0" smtClean="0"/>
              <a:t>연구목적</a:t>
            </a:r>
          </a:p>
          <a:p>
            <a:r>
              <a:rPr lang="ko-KR" altLang="en-US" sz="1000" dirty="0" smtClean="0"/>
              <a:t>  </a:t>
            </a:r>
            <a:r>
              <a:rPr lang="en-US" altLang="ko-KR" sz="1000" dirty="0" smtClean="0"/>
              <a:t>1. </a:t>
            </a:r>
          </a:p>
          <a:p>
            <a:r>
              <a:rPr lang="en-US" altLang="ko-KR" sz="1000" dirty="0" smtClean="0"/>
              <a:t>   </a:t>
            </a:r>
            <a:r>
              <a:rPr lang="ko-KR" altLang="en-US" sz="1000" dirty="0" smtClean="0"/>
              <a:t>가</a:t>
            </a:r>
            <a:r>
              <a:rPr lang="en-US" altLang="ko-KR" sz="1000" dirty="0" smtClean="0"/>
              <a:t>. </a:t>
            </a:r>
          </a:p>
          <a:p>
            <a:r>
              <a:rPr lang="en-US" altLang="ko-KR" sz="1000" dirty="0" smtClean="0"/>
              <a:t>    1) </a:t>
            </a:r>
          </a:p>
          <a:p>
            <a:r>
              <a:rPr lang="en-US" altLang="ko-KR" sz="1000" dirty="0" smtClean="0"/>
              <a:t>     </a:t>
            </a:r>
            <a:r>
              <a:rPr lang="ko-KR" altLang="en-US" sz="1000" dirty="0" smtClean="0"/>
              <a:t>가</a:t>
            </a:r>
            <a:r>
              <a:rPr lang="en-US" altLang="ko-KR" sz="1000" dirty="0" smtClean="0"/>
              <a:t>) </a:t>
            </a:r>
          </a:p>
          <a:p>
            <a:r>
              <a:rPr lang="en-US" altLang="ko-KR" sz="1000" dirty="0" smtClean="0"/>
              <a:t>       (1) </a:t>
            </a:r>
          </a:p>
          <a:p>
            <a:r>
              <a:rPr lang="en-US" altLang="ko-KR" sz="1000" dirty="0" smtClean="0"/>
              <a:t>         (</a:t>
            </a:r>
            <a:r>
              <a:rPr lang="ko-KR" altLang="en-US" sz="1000" dirty="0" smtClean="0"/>
              <a:t>가</a:t>
            </a:r>
            <a:r>
              <a:rPr lang="en-US" altLang="ko-KR" sz="1000" dirty="0" smtClean="0"/>
              <a:t>) </a:t>
            </a:r>
          </a:p>
          <a:p>
            <a:endParaRPr lang="en-US" altLang="ko-KR" sz="1000" dirty="0" smtClean="0"/>
          </a:p>
          <a:p>
            <a:r>
              <a:rPr lang="en-US" altLang="ko-KR" sz="1000" dirty="0" smtClean="0"/>
              <a:t>Ⅱ. </a:t>
            </a:r>
            <a:r>
              <a:rPr lang="ko-KR" altLang="en-US" sz="1000" dirty="0" smtClean="0"/>
              <a:t>연구내용</a:t>
            </a:r>
          </a:p>
          <a:p>
            <a:endParaRPr lang="ko-KR" altLang="en-US" sz="1000" dirty="0" smtClean="0"/>
          </a:p>
          <a:p>
            <a:r>
              <a:rPr lang="en-US" altLang="ko-KR" sz="1000" dirty="0" smtClean="0"/>
              <a:t>Ⅲ. </a:t>
            </a:r>
            <a:r>
              <a:rPr lang="ko-KR" altLang="en-US" sz="1000" dirty="0" smtClean="0"/>
              <a:t>연구결과의 활용도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구체적으로</a:t>
            </a:r>
            <a:r>
              <a:rPr lang="en-US" altLang="ko-KR" sz="1000" dirty="0" smtClean="0"/>
              <a:t>)</a:t>
            </a:r>
            <a:endParaRPr lang="ko-KR" altLang="en-US" sz="1000" dirty="0"/>
          </a:p>
        </p:txBody>
      </p:sp>
      <p:sp>
        <p:nvSpPr>
          <p:cNvPr id="12" name="직사각형 11"/>
          <p:cNvSpPr/>
          <p:nvPr/>
        </p:nvSpPr>
        <p:spPr>
          <a:xfrm>
            <a:off x="0" y="611560"/>
            <a:ext cx="2943434" cy="369332"/>
          </a:xfrm>
          <a:prstGeom prst="rect">
            <a:avLst/>
          </a:prstGeom>
          <a:solidFill>
            <a:srgbClr val="B07BD7"/>
          </a:solidFill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0000FF"/>
                </a:solidFill>
              </a:rPr>
              <a:t>*(</a:t>
            </a:r>
            <a:r>
              <a:rPr lang="ko-KR" altLang="en-US" b="1" dirty="0" smtClean="0">
                <a:solidFill>
                  <a:srgbClr val="0000FF"/>
                </a:solidFill>
              </a:rPr>
              <a:t>필요 시</a:t>
            </a:r>
            <a:r>
              <a:rPr lang="en-US" altLang="ko-KR" b="1" dirty="0" smtClean="0">
                <a:solidFill>
                  <a:srgbClr val="0000FF"/>
                </a:solidFill>
              </a:rPr>
              <a:t>)</a:t>
            </a:r>
            <a:r>
              <a:rPr lang="ko-KR" altLang="en-US" b="1" dirty="0" smtClean="0">
                <a:solidFill>
                  <a:srgbClr val="0000FF"/>
                </a:solidFill>
              </a:rPr>
              <a:t> 아래 양식 사용 </a:t>
            </a: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3181-E28B-41AE-905F-CB453B0B00E7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487</Words>
  <Application>Microsoft Office PowerPoint</Application>
  <PresentationFormat>화면 슬라이드 쇼(4:3)</PresentationFormat>
  <Paragraphs>68</Paragraphs>
  <Slides>3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슬라이드 1</vt:lpstr>
      <vt:lpstr>슬라이드 2</vt:lpstr>
      <vt:lpstr>슬라이드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인천문화재단</dc:creator>
  <cp:lastModifiedBy>이은진</cp:lastModifiedBy>
  <cp:revision>16</cp:revision>
  <dcterms:created xsi:type="dcterms:W3CDTF">2020-10-14T07:44:58Z</dcterms:created>
  <dcterms:modified xsi:type="dcterms:W3CDTF">2021-12-27T01:03:05Z</dcterms:modified>
</cp:coreProperties>
</file>